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Default Extension="wdp" ContentType="image/vnd.ms-photo"/>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diagrams/colors2.xml" ContentType="application/vnd.openxmlformats-officedocument.drawingml.diagramColors+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diagrams/quickStyle1.xml" ContentType="application/vnd.openxmlformats-officedocument.drawingml.diagramStyl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sldIdLst>
    <p:sldId id="288" r:id="rId2"/>
    <p:sldId id="293" r:id="rId3"/>
    <p:sldId id="274" r:id="rId4"/>
    <p:sldId id="297" r:id="rId5"/>
    <p:sldId id="275" r:id="rId6"/>
    <p:sldId id="298" r:id="rId7"/>
    <p:sldId id="300" r:id="rId8"/>
    <p:sldId id="299" r:id="rId9"/>
    <p:sldId id="277" r:id="rId10"/>
    <p:sldId id="283" r:id="rId11"/>
    <p:sldId id="284" r:id="rId12"/>
    <p:sldId id="285" r:id="rId13"/>
    <p:sldId id="279" r:id="rId14"/>
    <p:sldId id="301" r:id="rId15"/>
    <p:sldId id="291" r:id="rId16"/>
    <p:sldId id="295" r:id="rId17"/>
    <p:sldId id="289" r:id="rId18"/>
    <p:sldId id="290" r:id="rId19"/>
    <p:sldId id="292" r:id="rId20"/>
    <p:sldId id="296" r:id="rId21"/>
    <p:sldId id="294" r:id="rId22"/>
  </p:sldIdLst>
  <p:sldSz cx="9144000" cy="6858000" type="screen4x3"/>
  <p:notesSz cx="6858000"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55" autoAdjust="0"/>
    <p:restoredTop sz="94598" autoAdjust="0"/>
  </p:normalViewPr>
  <p:slideViewPr>
    <p:cSldViewPr>
      <p:cViewPr varScale="1">
        <p:scale>
          <a:sx n="110" d="100"/>
          <a:sy n="110" d="100"/>
        </p:scale>
        <p:origin x="-1632" y="-84"/>
      </p:cViewPr>
      <p:guideLst>
        <p:guide orient="horz" pos="2160"/>
        <p:guide pos="2880"/>
      </p:guideLst>
    </p:cSldViewPr>
  </p:slideViewPr>
  <p:outlineViewPr>
    <p:cViewPr>
      <p:scale>
        <a:sx n="33" d="100"/>
        <a:sy n="33" d="100"/>
      </p:scale>
      <p:origin x="0" y="5838"/>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A328E5C-34DD-47B6-9E6D-231684D8B9FC}" type="doc">
      <dgm:prSet loTypeId="urn:microsoft.com/office/officeart/2005/8/layout/vList3#1" loCatId="picture" qsTypeId="urn:microsoft.com/office/officeart/2005/8/quickstyle/simple1" qsCatId="simple" csTypeId="urn:microsoft.com/office/officeart/2005/8/colors/colorful1#1" csCatId="colorful" phldr="1"/>
      <dgm:spPr/>
    </dgm:pt>
    <dgm:pt modelId="{DD24949C-0139-4055-9E05-A55D2BF82EC2}">
      <dgm:prSet phldrT="[Текст]" custT="1">
        <dgm:style>
          <a:lnRef idx="1">
            <a:schemeClr val="accent1"/>
          </a:lnRef>
          <a:fillRef idx="2">
            <a:schemeClr val="accent1"/>
          </a:fillRef>
          <a:effectRef idx="1">
            <a:schemeClr val="accent1"/>
          </a:effectRef>
          <a:fontRef idx="minor">
            <a:schemeClr val="dk1"/>
          </a:fontRef>
        </dgm:style>
      </dgm:prSet>
      <dgm:spPr/>
      <dgm:t>
        <a:bodyPr/>
        <a:lstStyle/>
        <a:p>
          <a:pPr algn="ctr"/>
          <a:r>
            <a:rPr lang="ru-RU" sz="1600" dirty="0" smtClean="0">
              <a:latin typeface="Times New Roman" panose="02020603050405020304" pitchFamily="18" charset="0"/>
              <a:cs typeface="Times New Roman" panose="02020603050405020304" pitchFamily="18" charset="0"/>
            </a:rPr>
            <a:t>Выполнение отдельных функций государственного или муниципального управления, а также осуществление контрольно-надзорной деятельности в отношении родственников и/или иных лиц, с которыми связана личная заинтересованность руководителя учреждения</a:t>
          </a:r>
          <a:endParaRPr lang="ru-RU" sz="1600" dirty="0">
            <a:latin typeface="Times New Roman" panose="02020603050405020304" pitchFamily="18" charset="0"/>
            <a:cs typeface="Times New Roman" panose="02020603050405020304" pitchFamily="18" charset="0"/>
          </a:endParaRPr>
        </a:p>
      </dgm:t>
    </dgm:pt>
    <dgm:pt modelId="{94B44F8A-7175-4975-BF69-B21D87F28222}" type="parTrans" cxnId="{E53E70FB-2065-4009-9ABB-4583C9B82D2F}">
      <dgm:prSet/>
      <dgm:spPr/>
      <dgm:t>
        <a:bodyPr/>
        <a:lstStyle/>
        <a:p>
          <a:endParaRPr lang="ru-RU"/>
        </a:p>
      </dgm:t>
    </dgm:pt>
    <dgm:pt modelId="{DB0232AF-5396-4F32-9DC6-E4F2752CCFBD}" type="sibTrans" cxnId="{E53E70FB-2065-4009-9ABB-4583C9B82D2F}">
      <dgm:prSet/>
      <dgm:spPr/>
      <dgm:t>
        <a:bodyPr/>
        <a:lstStyle/>
        <a:p>
          <a:endParaRPr lang="ru-RU"/>
        </a:p>
      </dgm:t>
    </dgm:pt>
    <dgm:pt modelId="{274B5247-3933-464E-A5B3-2B7B761E15D1}">
      <dgm:prSet phldrT="[Текст]" custT="1">
        <dgm:style>
          <a:lnRef idx="1">
            <a:schemeClr val="accent3"/>
          </a:lnRef>
          <a:fillRef idx="2">
            <a:schemeClr val="accent3"/>
          </a:fillRef>
          <a:effectRef idx="1">
            <a:schemeClr val="accent3"/>
          </a:effectRef>
          <a:fontRef idx="minor">
            <a:schemeClr val="dk1"/>
          </a:fontRef>
        </dgm:style>
      </dgm:prSet>
      <dgm:spPr/>
      <dgm:t>
        <a:bodyPr/>
        <a:lstStyle/>
        <a:p>
          <a:r>
            <a:rPr lang="ru-RU" sz="1600" dirty="0" smtClean="0">
              <a:latin typeface="Times New Roman" panose="02020603050405020304" pitchFamily="18" charset="0"/>
              <a:cs typeface="Times New Roman" panose="02020603050405020304" pitchFamily="18" charset="0"/>
            </a:rPr>
            <a:t>Нахождение родственников и иных близких лиц в непосредственном подчинении руководителя учреждения, неправомерное назначение их на должности, выплата им вознаграждений, принятие иных необоснованных решений кадрового характера</a:t>
          </a:r>
          <a:endParaRPr lang="ru-RU" sz="1600" dirty="0">
            <a:latin typeface="Times New Roman" panose="02020603050405020304" pitchFamily="18" charset="0"/>
            <a:cs typeface="Times New Roman" panose="02020603050405020304" pitchFamily="18" charset="0"/>
          </a:endParaRPr>
        </a:p>
      </dgm:t>
    </dgm:pt>
    <dgm:pt modelId="{F90DD3AF-0521-4940-88CF-6657EBD9740F}" type="parTrans" cxnId="{0E1264D4-4849-4760-B464-24E7E15273D9}">
      <dgm:prSet/>
      <dgm:spPr/>
      <dgm:t>
        <a:bodyPr/>
        <a:lstStyle/>
        <a:p>
          <a:endParaRPr lang="ru-RU"/>
        </a:p>
      </dgm:t>
    </dgm:pt>
    <dgm:pt modelId="{857C2290-4D9A-4BED-95F6-9867359E0B26}" type="sibTrans" cxnId="{0E1264D4-4849-4760-B464-24E7E15273D9}">
      <dgm:prSet/>
      <dgm:spPr/>
      <dgm:t>
        <a:bodyPr/>
        <a:lstStyle/>
        <a:p>
          <a:endParaRPr lang="ru-RU"/>
        </a:p>
      </dgm:t>
    </dgm:pt>
    <dgm:pt modelId="{E18C261A-0624-4E8B-9825-916003258D1D}">
      <dgm:prSet phldrT="[Текст]">
        <dgm:style>
          <a:lnRef idx="1">
            <a:schemeClr val="accent5"/>
          </a:lnRef>
          <a:fillRef idx="2">
            <a:schemeClr val="accent5"/>
          </a:fillRef>
          <a:effectRef idx="1">
            <a:schemeClr val="accent5"/>
          </a:effectRef>
          <a:fontRef idx="minor">
            <a:schemeClr val="dk1"/>
          </a:fontRef>
        </dgm:style>
      </dgm:prSet>
      <dgm:spPr/>
      <dgm:t>
        <a:bodyPr/>
        <a:lstStyle/>
        <a:p>
          <a:r>
            <a:rPr lang="ru-RU" dirty="0" smtClean="0">
              <a:latin typeface="Times New Roman" panose="02020603050405020304" pitchFamily="18" charset="0"/>
              <a:cs typeface="Times New Roman" panose="02020603050405020304" pitchFamily="18" charset="0"/>
            </a:rPr>
            <a:t>Предоставление со стороны руководителя учреждения аффилированным лицам государственных или муниципальных услуг, грантов, субсидий из средств соответствующих бюджетов, выделение земельных участков для строительства объектов недвижимости и распределение иных ограниченных ресурсов</a:t>
          </a:r>
          <a:endParaRPr lang="ru-RU" dirty="0">
            <a:latin typeface="Times New Roman" panose="02020603050405020304" pitchFamily="18" charset="0"/>
            <a:cs typeface="Times New Roman" panose="02020603050405020304" pitchFamily="18" charset="0"/>
          </a:endParaRPr>
        </a:p>
      </dgm:t>
    </dgm:pt>
    <dgm:pt modelId="{7C6118FC-59E6-42E2-A579-90932CA3F46A}" type="parTrans" cxnId="{BF6652A5-E67C-454E-9887-3CBC8D0D383E}">
      <dgm:prSet/>
      <dgm:spPr/>
      <dgm:t>
        <a:bodyPr/>
        <a:lstStyle/>
        <a:p>
          <a:endParaRPr lang="ru-RU"/>
        </a:p>
      </dgm:t>
    </dgm:pt>
    <dgm:pt modelId="{D18881A7-A85A-4715-8C55-A5335587DB16}" type="sibTrans" cxnId="{BF6652A5-E67C-454E-9887-3CBC8D0D383E}">
      <dgm:prSet/>
      <dgm:spPr/>
      <dgm:t>
        <a:bodyPr/>
        <a:lstStyle/>
        <a:p>
          <a:endParaRPr lang="ru-RU"/>
        </a:p>
      </dgm:t>
    </dgm:pt>
    <dgm:pt modelId="{621B46A6-10EE-4CD3-902A-0EF3DA501C89}" type="pres">
      <dgm:prSet presAssocID="{EA328E5C-34DD-47B6-9E6D-231684D8B9FC}" presName="linearFlow" presStyleCnt="0">
        <dgm:presLayoutVars>
          <dgm:dir/>
          <dgm:resizeHandles val="exact"/>
        </dgm:presLayoutVars>
      </dgm:prSet>
      <dgm:spPr/>
    </dgm:pt>
    <dgm:pt modelId="{E84DE7EF-A505-48A8-8F8F-56BE87237984}" type="pres">
      <dgm:prSet presAssocID="{DD24949C-0139-4055-9E05-A55D2BF82EC2}" presName="composite" presStyleCnt="0"/>
      <dgm:spPr/>
    </dgm:pt>
    <dgm:pt modelId="{048B8F29-0CF3-4750-95BD-2A4DEBBA92BB}" type="pres">
      <dgm:prSet presAssocID="{DD24949C-0139-4055-9E05-A55D2BF82EC2}" presName="imgShp" presStyleLbl="fgImgPlace1" presStyleIdx="0" presStyleCnt="3" custScaleY="134126" custLinFactNeighborX="-58820" custLinFactNeighborY="6802"/>
      <dgm:spPr>
        <a:prstGeom prst="moon">
          <a:avLst/>
        </a:prstGeom>
        <a:solidFill>
          <a:schemeClr val="accent1">
            <a:lumMod val="60000"/>
            <a:lumOff val="40000"/>
          </a:schemeClr>
        </a:solidFill>
      </dgm:spPr>
    </dgm:pt>
    <dgm:pt modelId="{E25EF779-C447-4B6E-A1CC-91C8962056F8}" type="pres">
      <dgm:prSet presAssocID="{DD24949C-0139-4055-9E05-A55D2BF82EC2}" presName="txShp" presStyleLbl="node1" presStyleIdx="0" presStyleCnt="3" custScaleX="150376" custLinFactNeighborX="-9211" custLinFactNeighborY="1195">
        <dgm:presLayoutVars>
          <dgm:bulletEnabled val="1"/>
        </dgm:presLayoutVars>
      </dgm:prSet>
      <dgm:spPr/>
      <dgm:t>
        <a:bodyPr/>
        <a:lstStyle/>
        <a:p>
          <a:endParaRPr lang="ru-RU"/>
        </a:p>
      </dgm:t>
    </dgm:pt>
    <dgm:pt modelId="{19755D4D-01C4-46D0-919C-DECC7EF96F73}" type="pres">
      <dgm:prSet presAssocID="{DB0232AF-5396-4F32-9DC6-E4F2752CCFBD}" presName="spacing" presStyleCnt="0"/>
      <dgm:spPr/>
    </dgm:pt>
    <dgm:pt modelId="{0643AF7A-D8FB-49B0-BAB5-3423D4FF5DCC}" type="pres">
      <dgm:prSet presAssocID="{274B5247-3933-464E-A5B3-2B7B761E15D1}" presName="composite" presStyleCnt="0"/>
      <dgm:spPr/>
    </dgm:pt>
    <dgm:pt modelId="{4CA31ADE-32B4-4044-B07B-E61E69DF7CCB}" type="pres">
      <dgm:prSet presAssocID="{274B5247-3933-464E-A5B3-2B7B761E15D1}" presName="imgShp" presStyleLbl="fgImgPlace1" presStyleIdx="1" presStyleCnt="3" custScaleY="126094" custLinFactNeighborX="-81586" custLinFactNeighborY="1440"/>
      <dgm:spPr>
        <a:prstGeom prst="moon">
          <a:avLst/>
        </a:prstGeom>
        <a:solidFill>
          <a:schemeClr val="accent3"/>
        </a:solidFill>
      </dgm:spPr>
    </dgm:pt>
    <dgm:pt modelId="{49E2049E-9EBA-414D-B7B7-2F002E2A4ADA}" type="pres">
      <dgm:prSet presAssocID="{274B5247-3933-464E-A5B3-2B7B761E15D1}" presName="txShp" presStyleLbl="node1" presStyleIdx="1" presStyleCnt="3" custScaleX="150376">
        <dgm:presLayoutVars>
          <dgm:bulletEnabled val="1"/>
        </dgm:presLayoutVars>
      </dgm:prSet>
      <dgm:spPr/>
      <dgm:t>
        <a:bodyPr/>
        <a:lstStyle/>
        <a:p>
          <a:endParaRPr lang="ru-RU"/>
        </a:p>
      </dgm:t>
    </dgm:pt>
    <dgm:pt modelId="{D53B6342-A906-4D75-A87C-C0E8F034B2B5}" type="pres">
      <dgm:prSet presAssocID="{857C2290-4D9A-4BED-95F6-9867359E0B26}" presName="spacing" presStyleCnt="0"/>
      <dgm:spPr/>
    </dgm:pt>
    <dgm:pt modelId="{F6B93277-8823-4141-B949-C6769C5FC552}" type="pres">
      <dgm:prSet presAssocID="{E18C261A-0624-4E8B-9825-916003258D1D}" presName="composite" presStyleCnt="0"/>
      <dgm:spPr/>
    </dgm:pt>
    <dgm:pt modelId="{7B3E1035-556D-4D43-8958-911F6E619FD5}" type="pres">
      <dgm:prSet presAssocID="{E18C261A-0624-4E8B-9825-916003258D1D}" presName="imgShp" presStyleLbl="fgImgPlace1" presStyleIdx="2" presStyleCnt="3" custScaleY="123667" custLinFactNeighborX="-58131" custLinFactNeighborY="-2727"/>
      <dgm:spPr>
        <a:prstGeom prst="moon">
          <a:avLst/>
        </a:prstGeom>
        <a:solidFill>
          <a:schemeClr val="accent4">
            <a:lumMod val="75000"/>
          </a:schemeClr>
        </a:solidFill>
      </dgm:spPr>
    </dgm:pt>
    <dgm:pt modelId="{3A14DF5A-9013-4096-8D9F-7352EFE7E0ED}" type="pres">
      <dgm:prSet presAssocID="{E18C261A-0624-4E8B-9825-916003258D1D}" presName="txShp" presStyleLbl="node1" presStyleIdx="2" presStyleCnt="3" custScaleX="150376">
        <dgm:presLayoutVars>
          <dgm:bulletEnabled val="1"/>
        </dgm:presLayoutVars>
      </dgm:prSet>
      <dgm:spPr/>
      <dgm:t>
        <a:bodyPr/>
        <a:lstStyle/>
        <a:p>
          <a:endParaRPr lang="ru-RU"/>
        </a:p>
      </dgm:t>
    </dgm:pt>
  </dgm:ptLst>
  <dgm:cxnLst>
    <dgm:cxn modelId="{BF6652A5-E67C-454E-9887-3CBC8D0D383E}" srcId="{EA328E5C-34DD-47B6-9E6D-231684D8B9FC}" destId="{E18C261A-0624-4E8B-9825-916003258D1D}" srcOrd="2" destOrd="0" parTransId="{7C6118FC-59E6-42E2-A579-90932CA3F46A}" sibTransId="{D18881A7-A85A-4715-8C55-A5335587DB16}"/>
    <dgm:cxn modelId="{C17FB49B-F85D-4E44-98E0-152050B05A9D}" type="presOf" srcId="{EA328E5C-34DD-47B6-9E6D-231684D8B9FC}" destId="{621B46A6-10EE-4CD3-902A-0EF3DA501C89}" srcOrd="0" destOrd="0" presId="urn:microsoft.com/office/officeart/2005/8/layout/vList3#1"/>
    <dgm:cxn modelId="{31C5735C-1EFF-4B8C-BCA9-C9AA297D95BB}" type="presOf" srcId="{DD24949C-0139-4055-9E05-A55D2BF82EC2}" destId="{E25EF779-C447-4B6E-A1CC-91C8962056F8}" srcOrd="0" destOrd="0" presId="urn:microsoft.com/office/officeart/2005/8/layout/vList3#1"/>
    <dgm:cxn modelId="{E53E70FB-2065-4009-9ABB-4583C9B82D2F}" srcId="{EA328E5C-34DD-47B6-9E6D-231684D8B9FC}" destId="{DD24949C-0139-4055-9E05-A55D2BF82EC2}" srcOrd="0" destOrd="0" parTransId="{94B44F8A-7175-4975-BF69-B21D87F28222}" sibTransId="{DB0232AF-5396-4F32-9DC6-E4F2752CCFBD}"/>
    <dgm:cxn modelId="{8A817D2D-1519-4AE5-B518-56A174C02B12}" type="presOf" srcId="{E18C261A-0624-4E8B-9825-916003258D1D}" destId="{3A14DF5A-9013-4096-8D9F-7352EFE7E0ED}" srcOrd="0" destOrd="0" presId="urn:microsoft.com/office/officeart/2005/8/layout/vList3#1"/>
    <dgm:cxn modelId="{0E1264D4-4849-4760-B464-24E7E15273D9}" srcId="{EA328E5C-34DD-47B6-9E6D-231684D8B9FC}" destId="{274B5247-3933-464E-A5B3-2B7B761E15D1}" srcOrd="1" destOrd="0" parTransId="{F90DD3AF-0521-4940-88CF-6657EBD9740F}" sibTransId="{857C2290-4D9A-4BED-95F6-9867359E0B26}"/>
    <dgm:cxn modelId="{163FB1D8-5AD9-4BDB-BC64-38FC22B24AB5}" type="presOf" srcId="{274B5247-3933-464E-A5B3-2B7B761E15D1}" destId="{49E2049E-9EBA-414D-B7B7-2F002E2A4ADA}" srcOrd="0" destOrd="0" presId="urn:microsoft.com/office/officeart/2005/8/layout/vList3#1"/>
    <dgm:cxn modelId="{B8D600F4-2858-4254-BC7E-42DC709E247B}" type="presParOf" srcId="{621B46A6-10EE-4CD3-902A-0EF3DA501C89}" destId="{E84DE7EF-A505-48A8-8F8F-56BE87237984}" srcOrd="0" destOrd="0" presId="urn:microsoft.com/office/officeart/2005/8/layout/vList3#1"/>
    <dgm:cxn modelId="{75F5F46D-9225-4DA1-AD4E-651D5E14457D}" type="presParOf" srcId="{E84DE7EF-A505-48A8-8F8F-56BE87237984}" destId="{048B8F29-0CF3-4750-95BD-2A4DEBBA92BB}" srcOrd="0" destOrd="0" presId="urn:microsoft.com/office/officeart/2005/8/layout/vList3#1"/>
    <dgm:cxn modelId="{4950C0A4-375B-472D-8C56-CB6C73D1EBEB}" type="presParOf" srcId="{E84DE7EF-A505-48A8-8F8F-56BE87237984}" destId="{E25EF779-C447-4B6E-A1CC-91C8962056F8}" srcOrd="1" destOrd="0" presId="urn:microsoft.com/office/officeart/2005/8/layout/vList3#1"/>
    <dgm:cxn modelId="{C2ABBB47-146E-4DE6-A5EB-149059A52BA6}" type="presParOf" srcId="{621B46A6-10EE-4CD3-902A-0EF3DA501C89}" destId="{19755D4D-01C4-46D0-919C-DECC7EF96F73}" srcOrd="1" destOrd="0" presId="urn:microsoft.com/office/officeart/2005/8/layout/vList3#1"/>
    <dgm:cxn modelId="{99618A42-4C34-43DA-8C7C-8C0E5398EAAB}" type="presParOf" srcId="{621B46A6-10EE-4CD3-902A-0EF3DA501C89}" destId="{0643AF7A-D8FB-49B0-BAB5-3423D4FF5DCC}" srcOrd="2" destOrd="0" presId="urn:microsoft.com/office/officeart/2005/8/layout/vList3#1"/>
    <dgm:cxn modelId="{58ADD4C9-AB4B-43AD-AB12-010EA0C88FAA}" type="presParOf" srcId="{0643AF7A-D8FB-49B0-BAB5-3423D4FF5DCC}" destId="{4CA31ADE-32B4-4044-B07B-E61E69DF7CCB}" srcOrd="0" destOrd="0" presId="urn:microsoft.com/office/officeart/2005/8/layout/vList3#1"/>
    <dgm:cxn modelId="{EBF541B2-6BA2-49B7-9189-AD60273EF5BB}" type="presParOf" srcId="{0643AF7A-D8FB-49B0-BAB5-3423D4FF5DCC}" destId="{49E2049E-9EBA-414D-B7B7-2F002E2A4ADA}" srcOrd="1" destOrd="0" presId="urn:microsoft.com/office/officeart/2005/8/layout/vList3#1"/>
    <dgm:cxn modelId="{B98D5D92-A184-48D2-BADE-BB659191E45A}" type="presParOf" srcId="{621B46A6-10EE-4CD3-902A-0EF3DA501C89}" destId="{D53B6342-A906-4D75-A87C-C0E8F034B2B5}" srcOrd="3" destOrd="0" presId="urn:microsoft.com/office/officeart/2005/8/layout/vList3#1"/>
    <dgm:cxn modelId="{DD649B21-567B-4F4F-92D4-67967C1B2068}" type="presParOf" srcId="{621B46A6-10EE-4CD3-902A-0EF3DA501C89}" destId="{F6B93277-8823-4141-B949-C6769C5FC552}" srcOrd="4" destOrd="0" presId="urn:microsoft.com/office/officeart/2005/8/layout/vList3#1"/>
    <dgm:cxn modelId="{94BDD431-0302-4854-B879-A850A8660D2C}" type="presParOf" srcId="{F6B93277-8823-4141-B949-C6769C5FC552}" destId="{7B3E1035-556D-4D43-8958-911F6E619FD5}" srcOrd="0" destOrd="0" presId="urn:microsoft.com/office/officeart/2005/8/layout/vList3#1"/>
    <dgm:cxn modelId="{5D8C2940-15A0-4167-A276-DF7F9A24BEDB}" type="presParOf" srcId="{F6B93277-8823-4141-B949-C6769C5FC552}" destId="{3A14DF5A-9013-4096-8D9F-7352EFE7E0ED}" srcOrd="1" destOrd="0" presId="urn:microsoft.com/office/officeart/2005/8/layout/vList3#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A328E5C-34DD-47B6-9E6D-231684D8B9FC}" type="doc">
      <dgm:prSet loTypeId="urn:microsoft.com/office/officeart/2005/8/layout/vList3#2" loCatId="picture" qsTypeId="urn:microsoft.com/office/officeart/2005/8/quickstyle/simple1" qsCatId="simple" csTypeId="urn:microsoft.com/office/officeart/2005/8/colors/colorful1#2" csCatId="colorful" phldr="1"/>
      <dgm:spPr/>
    </dgm:pt>
    <dgm:pt modelId="{DD24949C-0139-4055-9E05-A55D2BF82EC2}">
      <dgm:prSet phldrT="[Текст]" custT="1">
        <dgm:style>
          <a:lnRef idx="1">
            <a:schemeClr val="accent2"/>
          </a:lnRef>
          <a:fillRef idx="2">
            <a:schemeClr val="accent2"/>
          </a:fillRef>
          <a:effectRef idx="1">
            <a:schemeClr val="accent2"/>
          </a:effectRef>
          <a:fontRef idx="minor">
            <a:schemeClr val="dk1"/>
          </a:fontRef>
        </dgm:style>
      </dgm:prSet>
      <dgm:spPr>
        <a:gradFill rotWithShape="0">
          <a:gsLst>
            <a:gs pos="0">
              <a:schemeClr val="accent1">
                <a:lumMod val="20000"/>
                <a:lumOff val="80000"/>
              </a:schemeClr>
            </a:gs>
            <a:gs pos="100000">
              <a:schemeClr val="accent2">
                <a:tint val="90000"/>
              </a:schemeClr>
            </a:gs>
          </a:gsLst>
        </a:gradFill>
      </dgm:spPr>
      <dgm:t>
        <a:bodyPr/>
        <a:lstStyle/>
        <a:p>
          <a:pPr algn="ctr"/>
          <a:r>
            <a:rPr lang="ru-RU" sz="1600" dirty="0" smtClean="0">
              <a:latin typeface="Times New Roman" panose="02020603050405020304" pitchFamily="18" charset="0"/>
              <a:cs typeface="Times New Roman" panose="02020603050405020304" pitchFamily="18" charset="0"/>
            </a:rPr>
            <a:t>Заключение государственных или муниципальных контрактов на выполнение работ или оказание услуг с исполнителями, являющимися родственниками или иными близкими лицами руководителя учреждения</a:t>
          </a:r>
          <a:endParaRPr lang="ru-RU" sz="1600" dirty="0">
            <a:latin typeface="Times New Roman" panose="02020603050405020304" pitchFamily="18" charset="0"/>
            <a:cs typeface="Times New Roman" panose="02020603050405020304" pitchFamily="18" charset="0"/>
          </a:endParaRPr>
        </a:p>
      </dgm:t>
    </dgm:pt>
    <dgm:pt modelId="{94B44F8A-7175-4975-BF69-B21D87F28222}" type="parTrans" cxnId="{E53E70FB-2065-4009-9ABB-4583C9B82D2F}">
      <dgm:prSet/>
      <dgm:spPr/>
      <dgm:t>
        <a:bodyPr/>
        <a:lstStyle/>
        <a:p>
          <a:endParaRPr lang="ru-RU"/>
        </a:p>
      </dgm:t>
    </dgm:pt>
    <dgm:pt modelId="{DB0232AF-5396-4F32-9DC6-E4F2752CCFBD}" type="sibTrans" cxnId="{E53E70FB-2065-4009-9ABB-4583C9B82D2F}">
      <dgm:prSet/>
      <dgm:spPr/>
      <dgm:t>
        <a:bodyPr/>
        <a:lstStyle/>
        <a:p>
          <a:endParaRPr lang="ru-RU"/>
        </a:p>
      </dgm:t>
    </dgm:pt>
    <dgm:pt modelId="{274B5247-3933-464E-A5B3-2B7B761E15D1}">
      <dgm:prSet phldrT="[Текст]" custT="1">
        <dgm:style>
          <a:lnRef idx="1">
            <a:schemeClr val="accent4"/>
          </a:lnRef>
          <a:fillRef idx="2">
            <a:schemeClr val="accent4"/>
          </a:fillRef>
          <a:effectRef idx="1">
            <a:schemeClr val="accent4"/>
          </a:effectRef>
          <a:fontRef idx="minor">
            <a:schemeClr val="dk1"/>
          </a:fontRef>
        </dgm:style>
      </dgm:prSet>
      <dgm:spPr>
        <a:gradFill rotWithShape="0">
          <a:gsLst>
            <a:gs pos="0">
              <a:schemeClr val="accent4">
                <a:tint val="65000"/>
                <a:lumMod val="110000"/>
              </a:schemeClr>
            </a:gs>
            <a:gs pos="97000">
              <a:schemeClr val="accent3"/>
            </a:gs>
          </a:gsLst>
        </a:gradFill>
      </dgm:spPr>
      <dgm:t>
        <a:bodyPr/>
        <a:lstStyle/>
        <a:p>
          <a:pPr algn="ctr"/>
          <a:r>
            <a:rPr lang="ru-RU" sz="1600" dirty="0" smtClean="0">
              <a:latin typeface="Times New Roman" panose="02020603050405020304" pitchFamily="18" charset="0"/>
              <a:cs typeface="Times New Roman" panose="02020603050405020304" pitchFamily="18" charset="0"/>
            </a:rPr>
            <a:t>Участие должностных лиц в коммерческих организациях, в отношении которых осуществляется контрольная или надзорная деятельность</a:t>
          </a:r>
          <a:endParaRPr lang="ru-RU" sz="1600" dirty="0">
            <a:latin typeface="Times New Roman" panose="02020603050405020304" pitchFamily="18" charset="0"/>
            <a:cs typeface="Times New Roman" panose="02020603050405020304" pitchFamily="18" charset="0"/>
          </a:endParaRPr>
        </a:p>
      </dgm:t>
    </dgm:pt>
    <dgm:pt modelId="{F90DD3AF-0521-4940-88CF-6657EBD9740F}" type="parTrans" cxnId="{0E1264D4-4849-4760-B464-24E7E15273D9}">
      <dgm:prSet/>
      <dgm:spPr/>
      <dgm:t>
        <a:bodyPr/>
        <a:lstStyle/>
        <a:p>
          <a:endParaRPr lang="ru-RU"/>
        </a:p>
      </dgm:t>
    </dgm:pt>
    <dgm:pt modelId="{857C2290-4D9A-4BED-95F6-9867359E0B26}" type="sibTrans" cxnId="{0E1264D4-4849-4760-B464-24E7E15273D9}">
      <dgm:prSet/>
      <dgm:spPr/>
      <dgm:t>
        <a:bodyPr/>
        <a:lstStyle/>
        <a:p>
          <a:endParaRPr lang="ru-RU"/>
        </a:p>
      </dgm:t>
    </dgm:pt>
    <dgm:pt modelId="{6883C90B-244E-4BAA-A5DD-0C53BF5E532F}">
      <dgm:prSet phldrT="[Текст]" custT="1">
        <dgm:style>
          <a:lnRef idx="1">
            <a:schemeClr val="accent6"/>
          </a:lnRef>
          <a:fillRef idx="2">
            <a:schemeClr val="accent6"/>
          </a:fillRef>
          <a:effectRef idx="1">
            <a:schemeClr val="accent6"/>
          </a:effectRef>
          <a:fontRef idx="minor">
            <a:schemeClr val="dk1"/>
          </a:fontRef>
        </dgm:style>
      </dgm:prSet>
      <dgm:spPr>
        <a:gradFill rotWithShape="0">
          <a:gsLst>
            <a:gs pos="0">
              <a:schemeClr val="accent6">
                <a:tint val="65000"/>
                <a:lumMod val="110000"/>
              </a:schemeClr>
            </a:gs>
            <a:gs pos="88000">
              <a:schemeClr val="accent4">
                <a:lumMod val="75000"/>
              </a:schemeClr>
            </a:gs>
          </a:gsLst>
        </a:gradFill>
      </dgm:spPr>
      <dgm:t>
        <a:bodyPr/>
        <a:lstStyle/>
        <a:p>
          <a:pPr algn="ctr"/>
          <a:r>
            <a:rPr lang="ru-RU" sz="1600" dirty="0" smtClean="0">
              <a:latin typeface="Times New Roman" panose="02020603050405020304" pitchFamily="18" charset="0"/>
              <a:cs typeface="Times New Roman" panose="02020603050405020304" pitchFamily="18" charset="0"/>
            </a:rPr>
            <a:t>Конфликт интересов, связанный с получением подарков и услуг</a:t>
          </a:r>
          <a:endParaRPr lang="ru-RU" sz="1600" dirty="0">
            <a:latin typeface="Times New Roman" panose="02020603050405020304" pitchFamily="18" charset="0"/>
            <a:cs typeface="Times New Roman" panose="02020603050405020304" pitchFamily="18" charset="0"/>
          </a:endParaRPr>
        </a:p>
      </dgm:t>
    </dgm:pt>
    <dgm:pt modelId="{8DBDD3AA-761C-4E76-8BA0-9B4890210B06}" type="parTrans" cxnId="{438AF070-9046-49A3-B24A-C6C1132C75FC}">
      <dgm:prSet/>
      <dgm:spPr/>
      <dgm:t>
        <a:bodyPr/>
        <a:lstStyle/>
        <a:p>
          <a:endParaRPr lang="ru-RU"/>
        </a:p>
      </dgm:t>
    </dgm:pt>
    <dgm:pt modelId="{DA8183F7-E962-4782-A232-5957641A5824}" type="sibTrans" cxnId="{438AF070-9046-49A3-B24A-C6C1132C75FC}">
      <dgm:prSet/>
      <dgm:spPr/>
      <dgm:t>
        <a:bodyPr/>
        <a:lstStyle/>
        <a:p>
          <a:endParaRPr lang="ru-RU"/>
        </a:p>
      </dgm:t>
    </dgm:pt>
    <dgm:pt modelId="{621B46A6-10EE-4CD3-902A-0EF3DA501C89}" type="pres">
      <dgm:prSet presAssocID="{EA328E5C-34DD-47B6-9E6D-231684D8B9FC}" presName="linearFlow" presStyleCnt="0">
        <dgm:presLayoutVars>
          <dgm:dir/>
          <dgm:resizeHandles val="exact"/>
        </dgm:presLayoutVars>
      </dgm:prSet>
      <dgm:spPr/>
    </dgm:pt>
    <dgm:pt modelId="{E84DE7EF-A505-48A8-8F8F-56BE87237984}" type="pres">
      <dgm:prSet presAssocID="{DD24949C-0139-4055-9E05-A55D2BF82EC2}" presName="composite" presStyleCnt="0"/>
      <dgm:spPr/>
    </dgm:pt>
    <dgm:pt modelId="{048B8F29-0CF3-4750-95BD-2A4DEBBA92BB}" type="pres">
      <dgm:prSet presAssocID="{DD24949C-0139-4055-9E05-A55D2BF82EC2}" presName="imgShp" presStyleLbl="fgImgPlace1" presStyleIdx="0" presStyleCnt="3" custScaleY="135453" custLinFactNeighborX="-97126" custLinFactNeighborY="-78"/>
      <dgm:spPr>
        <a:prstGeom prst="moon">
          <a:avLst/>
        </a:prstGeom>
      </dgm:spPr>
      <dgm:t>
        <a:bodyPr/>
        <a:lstStyle/>
        <a:p>
          <a:endParaRPr lang="ru-RU"/>
        </a:p>
      </dgm:t>
    </dgm:pt>
    <dgm:pt modelId="{E25EF779-C447-4B6E-A1CC-91C8962056F8}" type="pres">
      <dgm:prSet presAssocID="{DD24949C-0139-4055-9E05-A55D2BF82EC2}" presName="txShp" presStyleLbl="node1" presStyleIdx="0" presStyleCnt="3" custScaleX="150376" custLinFactNeighborX="2596" custLinFactNeighborY="-73">
        <dgm:presLayoutVars>
          <dgm:bulletEnabled val="1"/>
        </dgm:presLayoutVars>
      </dgm:prSet>
      <dgm:spPr/>
      <dgm:t>
        <a:bodyPr/>
        <a:lstStyle/>
        <a:p>
          <a:endParaRPr lang="ru-RU"/>
        </a:p>
      </dgm:t>
    </dgm:pt>
    <dgm:pt modelId="{19755D4D-01C4-46D0-919C-DECC7EF96F73}" type="pres">
      <dgm:prSet presAssocID="{DB0232AF-5396-4F32-9DC6-E4F2752CCFBD}" presName="spacing" presStyleCnt="0"/>
      <dgm:spPr/>
    </dgm:pt>
    <dgm:pt modelId="{0643AF7A-D8FB-49B0-BAB5-3423D4FF5DCC}" type="pres">
      <dgm:prSet presAssocID="{274B5247-3933-464E-A5B3-2B7B761E15D1}" presName="composite" presStyleCnt="0"/>
      <dgm:spPr/>
    </dgm:pt>
    <dgm:pt modelId="{4CA31ADE-32B4-4044-B07B-E61E69DF7CCB}" type="pres">
      <dgm:prSet presAssocID="{274B5247-3933-464E-A5B3-2B7B761E15D1}" presName="imgShp" presStyleLbl="fgImgPlace1" presStyleIdx="1" presStyleCnt="3" custScaleY="134153" custLinFactNeighborX="-97126" custLinFactNeighborY="2215"/>
      <dgm:spPr>
        <a:prstGeom prst="moon">
          <a:avLst/>
        </a:prstGeom>
        <a:solidFill>
          <a:schemeClr val="accent3"/>
        </a:solidFill>
      </dgm:spPr>
    </dgm:pt>
    <dgm:pt modelId="{49E2049E-9EBA-414D-B7B7-2F002E2A4ADA}" type="pres">
      <dgm:prSet presAssocID="{274B5247-3933-464E-A5B3-2B7B761E15D1}" presName="txShp" presStyleLbl="node1" presStyleIdx="1" presStyleCnt="3" custScaleX="150376">
        <dgm:presLayoutVars>
          <dgm:bulletEnabled val="1"/>
        </dgm:presLayoutVars>
      </dgm:prSet>
      <dgm:spPr/>
      <dgm:t>
        <a:bodyPr/>
        <a:lstStyle/>
        <a:p>
          <a:endParaRPr lang="ru-RU"/>
        </a:p>
      </dgm:t>
    </dgm:pt>
    <dgm:pt modelId="{D53B6342-A906-4D75-A87C-C0E8F034B2B5}" type="pres">
      <dgm:prSet presAssocID="{857C2290-4D9A-4BED-95F6-9867359E0B26}" presName="spacing" presStyleCnt="0"/>
      <dgm:spPr/>
    </dgm:pt>
    <dgm:pt modelId="{AA332A87-78BE-43A3-94DF-57CD851C224C}" type="pres">
      <dgm:prSet presAssocID="{6883C90B-244E-4BAA-A5DD-0C53BF5E532F}" presName="composite" presStyleCnt="0"/>
      <dgm:spPr/>
    </dgm:pt>
    <dgm:pt modelId="{43DDDBC3-6C04-4E02-A6FB-834B3CBE1131}" type="pres">
      <dgm:prSet presAssocID="{6883C90B-244E-4BAA-A5DD-0C53BF5E532F}" presName="imgShp" presStyleLbl="fgImgPlace1" presStyleIdx="2" presStyleCnt="3" custScaleY="122090" custLinFactNeighborX="-77232" custLinFactNeighborY="4111"/>
      <dgm:spPr>
        <a:prstGeom prst="moon">
          <a:avLst/>
        </a:prstGeom>
        <a:solidFill>
          <a:schemeClr val="accent4">
            <a:lumMod val="75000"/>
          </a:schemeClr>
        </a:solidFill>
      </dgm:spPr>
    </dgm:pt>
    <dgm:pt modelId="{5CE907A8-0483-425B-B326-C590059DB959}" type="pres">
      <dgm:prSet presAssocID="{6883C90B-244E-4BAA-A5DD-0C53BF5E532F}" presName="txShp" presStyleLbl="node1" presStyleIdx="2" presStyleCnt="3" custScaleX="150376" custLinFactNeighborX="-1417" custLinFactNeighborY="-1453">
        <dgm:presLayoutVars>
          <dgm:bulletEnabled val="1"/>
        </dgm:presLayoutVars>
      </dgm:prSet>
      <dgm:spPr/>
      <dgm:t>
        <a:bodyPr/>
        <a:lstStyle/>
        <a:p>
          <a:endParaRPr lang="ru-RU"/>
        </a:p>
      </dgm:t>
    </dgm:pt>
  </dgm:ptLst>
  <dgm:cxnLst>
    <dgm:cxn modelId="{5571C929-D6A0-4EBF-85A3-6EA6E605B53E}" type="presOf" srcId="{274B5247-3933-464E-A5B3-2B7B761E15D1}" destId="{49E2049E-9EBA-414D-B7B7-2F002E2A4ADA}" srcOrd="0" destOrd="0" presId="urn:microsoft.com/office/officeart/2005/8/layout/vList3#2"/>
    <dgm:cxn modelId="{0D240C1A-30D5-43C9-8585-6C3D7C1A1276}" type="presOf" srcId="{EA328E5C-34DD-47B6-9E6D-231684D8B9FC}" destId="{621B46A6-10EE-4CD3-902A-0EF3DA501C89}" srcOrd="0" destOrd="0" presId="urn:microsoft.com/office/officeart/2005/8/layout/vList3#2"/>
    <dgm:cxn modelId="{A9C8827F-0B27-49B5-B82F-22B96FE76FA3}" type="presOf" srcId="{DD24949C-0139-4055-9E05-A55D2BF82EC2}" destId="{E25EF779-C447-4B6E-A1CC-91C8962056F8}" srcOrd="0" destOrd="0" presId="urn:microsoft.com/office/officeart/2005/8/layout/vList3#2"/>
    <dgm:cxn modelId="{E53E70FB-2065-4009-9ABB-4583C9B82D2F}" srcId="{EA328E5C-34DD-47B6-9E6D-231684D8B9FC}" destId="{DD24949C-0139-4055-9E05-A55D2BF82EC2}" srcOrd="0" destOrd="0" parTransId="{94B44F8A-7175-4975-BF69-B21D87F28222}" sibTransId="{DB0232AF-5396-4F32-9DC6-E4F2752CCFBD}"/>
    <dgm:cxn modelId="{0E1264D4-4849-4760-B464-24E7E15273D9}" srcId="{EA328E5C-34DD-47B6-9E6D-231684D8B9FC}" destId="{274B5247-3933-464E-A5B3-2B7B761E15D1}" srcOrd="1" destOrd="0" parTransId="{F90DD3AF-0521-4940-88CF-6657EBD9740F}" sibTransId="{857C2290-4D9A-4BED-95F6-9867359E0B26}"/>
    <dgm:cxn modelId="{438AF070-9046-49A3-B24A-C6C1132C75FC}" srcId="{EA328E5C-34DD-47B6-9E6D-231684D8B9FC}" destId="{6883C90B-244E-4BAA-A5DD-0C53BF5E532F}" srcOrd="2" destOrd="0" parTransId="{8DBDD3AA-761C-4E76-8BA0-9B4890210B06}" sibTransId="{DA8183F7-E962-4782-A232-5957641A5824}"/>
    <dgm:cxn modelId="{350A7522-5CC1-4952-B288-2874DB18580F}" type="presOf" srcId="{6883C90B-244E-4BAA-A5DD-0C53BF5E532F}" destId="{5CE907A8-0483-425B-B326-C590059DB959}" srcOrd="0" destOrd="0" presId="urn:microsoft.com/office/officeart/2005/8/layout/vList3#2"/>
    <dgm:cxn modelId="{4DEDE04B-345B-4AFF-8E24-93DA7B0D953A}" type="presParOf" srcId="{621B46A6-10EE-4CD3-902A-0EF3DA501C89}" destId="{E84DE7EF-A505-48A8-8F8F-56BE87237984}" srcOrd="0" destOrd="0" presId="urn:microsoft.com/office/officeart/2005/8/layout/vList3#2"/>
    <dgm:cxn modelId="{23EEB52A-2DFB-4D73-BD87-EA10A61A6C8A}" type="presParOf" srcId="{E84DE7EF-A505-48A8-8F8F-56BE87237984}" destId="{048B8F29-0CF3-4750-95BD-2A4DEBBA92BB}" srcOrd="0" destOrd="0" presId="urn:microsoft.com/office/officeart/2005/8/layout/vList3#2"/>
    <dgm:cxn modelId="{B7D9336F-F7E2-4C4F-BA35-EFB324A763C8}" type="presParOf" srcId="{E84DE7EF-A505-48A8-8F8F-56BE87237984}" destId="{E25EF779-C447-4B6E-A1CC-91C8962056F8}" srcOrd="1" destOrd="0" presId="urn:microsoft.com/office/officeart/2005/8/layout/vList3#2"/>
    <dgm:cxn modelId="{06FB2C47-FC00-4391-B88A-06F95736C077}" type="presParOf" srcId="{621B46A6-10EE-4CD3-902A-0EF3DA501C89}" destId="{19755D4D-01C4-46D0-919C-DECC7EF96F73}" srcOrd="1" destOrd="0" presId="urn:microsoft.com/office/officeart/2005/8/layout/vList3#2"/>
    <dgm:cxn modelId="{6AFF2DB3-DBF4-4747-A6D8-8E0A521925AA}" type="presParOf" srcId="{621B46A6-10EE-4CD3-902A-0EF3DA501C89}" destId="{0643AF7A-D8FB-49B0-BAB5-3423D4FF5DCC}" srcOrd="2" destOrd="0" presId="urn:microsoft.com/office/officeart/2005/8/layout/vList3#2"/>
    <dgm:cxn modelId="{099D3471-9F9A-43B8-AB62-5F4F0274C018}" type="presParOf" srcId="{0643AF7A-D8FB-49B0-BAB5-3423D4FF5DCC}" destId="{4CA31ADE-32B4-4044-B07B-E61E69DF7CCB}" srcOrd="0" destOrd="0" presId="urn:microsoft.com/office/officeart/2005/8/layout/vList3#2"/>
    <dgm:cxn modelId="{5421BCF2-92D8-4490-B8A3-6DA4F3AADAC0}" type="presParOf" srcId="{0643AF7A-D8FB-49B0-BAB5-3423D4FF5DCC}" destId="{49E2049E-9EBA-414D-B7B7-2F002E2A4ADA}" srcOrd="1" destOrd="0" presId="urn:microsoft.com/office/officeart/2005/8/layout/vList3#2"/>
    <dgm:cxn modelId="{5E15E4BD-F28C-4D6F-817F-7D6F9CDB6898}" type="presParOf" srcId="{621B46A6-10EE-4CD3-902A-0EF3DA501C89}" destId="{D53B6342-A906-4D75-A87C-C0E8F034B2B5}" srcOrd="3" destOrd="0" presId="urn:microsoft.com/office/officeart/2005/8/layout/vList3#2"/>
    <dgm:cxn modelId="{51F1D183-1338-4063-8FFB-0C9B06079D18}" type="presParOf" srcId="{621B46A6-10EE-4CD3-902A-0EF3DA501C89}" destId="{AA332A87-78BE-43A3-94DF-57CD851C224C}" srcOrd="4" destOrd="0" presId="urn:microsoft.com/office/officeart/2005/8/layout/vList3#2"/>
    <dgm:cxn modelId="{316E85D9-F703-4F7B-BF9A-6713E678D64C}" type="presParOf" srcId="{AA332A87-78BE-43A3-94DF-57CD851C224C}" destId="{43DDDBC3-6C04-4E02-A6FB-834B3CBE1131}" srcOrd="0" destOrd="0" presId="urn:microsoft.com/office/officeart/2005/8/layout/vList3#2"/>
    <dgm:cxn modelId="{AFC5AC2B-DBBE-4511-8F74-56372E762AFC}" type="presParOf" srcId="{AA332A87-78BE-43A3-94DF-57CD851C224C}" destId="{5CE907A8-0483-425B-B326-C590059DB959}" srcOrd="1" destOrd="0" presId="urn:microsoft.com/office/officeart/2005/8/layout/vList3#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3#1">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3#2">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1" y="0"/>
            <a:ext cx="2971800" cy="496332"/>
          </a:xfrm>
          <a:prstGeom prst="rect">
            <a:avLst/>
          </a:prstGeom>
        </p:spPr>
        <p:txBody>
          <a:bodyPr vert="horz" lIns="92437" tIns="46218" rIns="92437" bIns="46218" rtlCol="0"/>
          <a:lstStyle>
            <a:lvl1pPr algn="l">
              <a:defRPr sz="1200"/>
            </a:lvl1pPr>
          </a:lstStyle>
          <a:p>
            <a:endParaRPr lang="ru-RU"/>
          </a:p>
        </p:txBody>
      </p:sp>
      <p:sp>
        <p:nvSpPr>
          <p:cNvPr id="3" name="Дата 2"/>
          <p:cNvSpPr>
            <a:spLocks noGrp="1"/>
          </p:cNvSpPr>
          <p:nvPr>
            <p:ph type="dt" idx="1"/>
          </p:nvPr>
        </p:nvSpPr>
        <p:spPr>
          <a:xfrm>
            <a:off x="3884613" y="0"/>
            <a:ext cx="2971800" cy="496332"/>
          </a:xfrm>
          <a:prstGeom prst="rect">
            <a:avLst/>
          </a:prstGeom>
        </p:spPr>
        <p:txBody>
          <a:bodyPr vert="horz" lIns="92437" tIns="46218" rIns="92437" bIns="46218" rtlCol="0"/>
          <a:lstStyle>
            <a:lvl1pPr algn="r">
              <a:defRPr sz="1200"/>
            </a:lvl1pPr>
          </a:lstStyle>
          <a:p>
            <a:fld id="{9AE2D788-FA2A-44BF-83E7-F9FE3D2920CA}" type="datetimeFigureOut">
              <a:rPr lang="ru-RU" smtClean="0"/>
              <a:pPr/>
              <a:t>04.04.2024</a:t>
            </a:fld>
            <a:endParaRPr lang="ru-RU"/>
          </a:p>
        </p:txBody>
      </p:sp>
      <p:sp>
        <p:nvSpPr>
          <p:cNvPr id="4" name="Образ слайда 3"/>
          <p:cNvSpPr>
            <a:spLocks noGrp="1" noRot="1" noChangeAspect="1"/>
          </p:cNvSpPr>
          <p:nvPr>
            <p:ph type="sldImg" idx="2"/>
          </p:nvPr>
        </p:nvSpPr>
        <p:spPr>
          <a:xfrm>
            <a:off x="947738" y="744538"/>
            <a:ext cx="4962525" cy="3722687"/>
          </a:xfrm>
          <a:prstGeom prst="rect">
            <a:avLst/>
          </a:prstGeom>
          <a:noFill/>
          <a:ln w="12700">
            <a:solidFill>
              <a:prstClr val="black"/>
            </a:solidFill>
          </a:ln>
        </p:spPr>
        <p:txBody>
          <a:bodyPr vert="horz" lIns="92437" tIns="46218" rIns="92437" bIns="46218" rtlCol="0" anchor="ctr"/>
          <a:lstStyle/>
          <a:p>
            <a:endParaRPr lang="ru-RU"/>
          </a:p>
        </p:txBody>
      </p:sp>
      <p:sp>
        <p:nvSpPr>
          <p:cNvPr id="5" name="Заметки 4"/>
          <p:cNvSpPr>
            <a:spLocks noGrp="1"/>
          </p:cNvSpPr>
          <p:nvPr>
            <p:ph type="body" sz="quarter" idx="3"/>
          </p:nvPr>
        </p:nvSpPr>
        <p:spPr>
          <a:xfrm>
            <a:off x="685801" y="4715154"/>
            <a:ext cx="5486400" cy="4466987"/>
          </a:xfrm>
          <a:prstGeom prst="rect">
            <a:avLst/>
          </a:prstGeom>
        </p:spPr>
        <p:txBody>
          <a:bodyPr vert="horz" lIns="92437" tIns="46218" rIns="92437" bIns="46218"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1" y="9428583"/>
            <a:ext cx="2971800" cy="496332"/>
          </a:xfrm>
          <a:prstGeom prst="rect">
            <a:avLst/>
          </a:prstGeom>
        </p:spPr>
        <p:txBody>
          <a:bodyPr vert="horz" lIns="92437" tIns="46218" rIns="92437" bIns="46218" rtlCol="0" anchor="b"/>
          <a:lstStyle>
            <a:lvl1pPr algn="l">
              <a:defRPr sz="1200"/>
            </a:lvl1pPr>
          </a:lstStyle>
          <a:p>
            <a:endParaRPr lang="ru-RU"/>
          </a:p>
        </p:txBody>
      </p:sp>
      <p:sp>
        <p:nvSpPr>
          <p:cNvPr id="7" name="Номер слайда 6"/>
          <p:cNvSpPr>
            <a:spLocks noGrp="1"/>
          </p:cNvSpPr>
          <p:nvPr>
            <p:ph type="sldNum" sz="quarter" idx="5"/>
          </p:nvPr>
        </p:nvSpPr>
        <p:spPr>
          <a:xfrm>
            <a:off x="3884613" y="9428583"/>
            <a:ext cx="2971800" cy="496332"/>
          </a:xfrm>
          <a:prstGeom prst="rect">
            <a:avLst/>
          </a:prstGeom>
        </p:spPr>
        <p:txBody>
          <a:bodyPr vert="horz" lIns="92437" tIns="46218" rIns="92437" bIns="46218" rtlCol="0" anchor="b"/>
          <a:lstStyle>
            <a:lvl1pPr algn="r">
              <a:defRPr sz="1200"/>
            </a:lvl1pPr>
          </a:lstStyle>
          <a:p>
            <a:fld id="{A595AC14-92AA-4AD7-B51B-08D54051A2CE}" type="slidenum">
              <a:rPr lang="ru-RU" smtClean="0"/>
              <a:pPr/>
              <a:t>‹#›</a:t>
            </a:fld>
            <a:endParaRPr lang="ru-RU"/>
          </a:p>
        </p:txBody>
      </p:sp>
    </p:spTree>
    <p:extLst>
      <p:ext uri="{BB962C8B-B14F-4D97-AF65-F5344CB8AC3E}">
        <p14:creationId xmlns:p14="http://schemas.microsoft.com/office/powerpoint/2010/main" xmlns="" val="38401465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dirty="0" smtClean="0">
                <a:latin typeface="Times New Roman" pitchFamily="18" charset="0"/>
                <a:cs typeface="Times New Roman" pitchFamily="18" charset="0"/>
              </a:rPr>
              <a:t>Статья 13.3 Федерального закона от 25.12.2008 № 273-ФЗ «О противодействии коррупции» </a:t>
            </a:r>
            <a:endParaRPr lang="ru-RU" dirty="0"/>
          </a:p>
        </p:txBody>
      </p:sp>
      <p:sp>
        <p:nvSpPr>
          <p:cNvPr id="4" name="Номер слайда 3"/>
          <p:cNvSpPr>
            <a:spLocks noGrp="1"/>
          </p:cNvSpPr>
          <p:nvPr>
            <p:ph type="sldNum" sz="quarter" idx="10"/>
          </p:nvPr>
        </p:nvSpPr>
        <p:spPr/>
        <p:txBody>
          <a:bodyPr/>
          <a:lstStyle/>
          <a:p>
            <a:fld id="{A595AC14-92AA-4AD7-B51B-08D54051A2CE}" type="slidenum">
              <a:rPr lang="ru-RU" smtClean="0"/>
              <a:pPr/>
              <a:t>3</a:t>
            </a:fld>
            <a:endParaRPr lang="ru-RU"/>
          </a:p>
        </p:txBody>
      </p:sp>
    </p:spTree>
    <p:extLst>
      <p:ext uri="{BB962C8B-B14F-4D97-AF65-F5344CB8AC3E}">
        <p14:creationId xmlns:p14="http://schemas.microsoft.com/office/powerpoint/2010/main" xmlns="" val="23465417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200" dirty="0" smtClean="0">
                <a:latin typeface="Times New Roman" pitchFamily="18" charset="0"/>
                <a:cs typeface="Times New Roman" pitchFamily="18" charset="0"/>
              </a:rPr>
              <a:t>Статья 10</a:t>
            </a:r>
            <a:r>
              <a:rPr lang="ru-RU" sz="1200" baseline="0" dirty="0" smtClean="0">
                <a:latin typeface="Times New Roman" pitchFamily="18" charset="0"/>
                <a:cs typeface="Times New Roman" pitchFamily="18" charset="0"/>
              </a:rPr>
              <a:t> </a:t>
            </a:r>
            <a:r>
              <a:rPr lang="ru-RU" sz="1200" dirty="0" smtClean="0">
                <a:latin typeface="Times New Roman" pitchFamily="18" charset="0"/>
                <a:cs typeface="Times New Roman" pitchFamily="18" charset="0"/>
              </a:rPr>
              <a:t>Федерального закона от 25.12.2008 № 273-ФЗ «О противодействии коррупции» </a:t>
            </a:r>
            <a:endParaRPr lang="ru-RU" dirty="0" smtClean="0"/>
          </a:p>
          <a:p>
            <a:endParaRPr lang="ru-RU" dirty="0"/>
          </a:p>
        </p:txBody>
      </p:sp>
      <p:sp>
        <p:nvSpPr>
          <p:cNvPr id="4" name="Номер слайда 3"/>
          <p:cNvSpPr>
            <a:spLocks noGrp="1"/>
          </p:cNvSpPr>
          <p:nvPr>
            <p:ph type="sldNum" sz="quarter" idx="10"/>
          </p:nvPr>
        </p:nvSpPr>
        <p:spPr/>
        <p:txBody>
          <a:bodyPr/>
          <a:lstStyle/>
          <a:p>
            <a:fld id="{A595AC14-92AA-4AD7-B51B-08D54051A2CE}" type="slidenum">
              <a:rPr lang="ru-RU" smtClean="0"/>
              <a:pPr/>
              <a:t>5</a:t>
            </a:fld>
            <a:endParaRPr lang="ru-RU"/>
          </a:p>
        </p:txBody>
      </p:sp>
    </p:spTree>
    <p:extLst>
      <p:ext uri="{BB962C8B-B14F-4D97-AF65-F5344CB8AC3E}">
        <p14:creationId xmlns:p14="http://schemas.microsoft.com/office/powerpoint/2010/main" xmlns="" val="24459110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4F9EA9D-690E-49FD-9598-FF39E7A209F3}" type="datetimeFigureOut">
              <a:rPr lang="ru-RU" smtClean="0"/>
              <a:pPr/>
              <a:t>04.04.2024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D5BAFD0-54F2-4399-A110-ACA6FFFF8A93}" type="slidenum">
              <a:rPr lang="ru-RU" smtClean="0"/>
              <a:pPr/>
              <a:t>‹#›</a:t>
            </a:fld>
            <a:endParaRPr lang="ru-RU"/>
          </a:p>
        </p:txBody>
      </p:sp>
    </p:spTree>
    <p:extLst>
      <p:ext uri="{BB962C8B-B14F-4D97-AF65-F5344CB8AC3E}">
        <p14:creationId xmlns:p14="http://schemas.microsoft.com/office/powerpoint/2010/main" xmlns="" val="2905113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4F9EA9D-690E-49FD-9598-FF39E7A209F3}" type="datetimeFigureOut">
              <a:rPr lang="ru-RU" smtClean="0"/>
              <a:pPr/>
              <a:t>04.04.2024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D5BAFD0-54F2-4399-A110-ACA6FFFF8A93}" type="slidenum">
              <a:rPr lang="ru-RU" smtClean="0"/>
              <a:pPr/>
              <a:t>‹#›</a:t>
            </a:fld>
            <a:endParaRPr lang="ru-RU"/>
          </a:p>
        </p:txBody>
      </p:sp>
    </p:spTree>
    <p:extLst>
      <p:ext uri="{BB962C8B-B14F-4D97-AF65-F5344CB8AC3E}">
        <p14:creationId xmlns:p14="http://schemas.microsoft.com/office/powerpoint/2010/main" xmlns="" val="3903795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4F9EA9D-690E-49FD-9598-FF39E7A209F3}" type="datetimeFigureOut">
              <a:rPr lang="ru-RU" smtClean="0"/>
              <a:pPr/>
              <a:t>04.04.2024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D5BAFD0-54F2-4399-A110-ACA6FFFF8A93}" type="slidenum">
              <a:rPr lang="ru-RU" smtClean="0"/>
              <a:pPr/>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340859475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4F9EA9D-690E-49FD-9598-FF39E7A209F3}" type="datetimeFigureOut">
              <a:rPr lang="ru-RU" smtClean="0"/>
              <a:pPr/>
              <a:t>04.04.2024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D5BAFD0-54F2-4399-A110-ACA6FFFF8A93}" type="slidenum">
              <a:rPr lang="ru-RU" smtClean="0"/>
              <a:pPr/>
              <a:t>‹#›</a:t>
            </a:fld>
            <a:endParaRPr lang="ru-RU"/>
          </a:p>
        </p:txBody>
      </p:sp>
    </p:spTree>
    <p:extLst>
      <p:ext uri="{BB962C8B-B14F-4D97-AF65-F5344CB8AC3E}">
        <p14:creationId xmlns:p14="http://schemas.microsoft.com/office/powerpoint/2010/main" xmlns="" val="25022314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4F9EA9D-690E-49FD-9598-FF39E7A209F3}" type="datetimeFigureOut">
              <a:rPr lang="ru-RU" smtClean="0"/>
              <a:pPr/>
              <a:t>04.04.2024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D5BAFD0-54F2-4399-A110-ACA6FFFF8A93}" type="slidenum">
              <a:rPr lang="ru-RU" smtClean="0"/>
              <a:pPr/>
              <a:t>‹#›</a:t>
            </a:fld>
            <a:endParaRPr lang="ru-RU"/>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28099874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4F9EA9D-690E-49FD-9598-FF39E7A209F3}" type="datetimeFigureOut">
              <a:rPr lang="ru-RU" smtClean="0"/>
              <a:pPr/>
              <a:t>04.04.2024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D5BAFD0-54F2-4399-A110-ACA6FFFF8A93}" type="slidenum">
              <a:rPr lang="ru-RU" smtClean="0"/>
              <a:pPr/>
              <a:t>‹#›</a:t>
            </a:fld>
            <a:endParaRPr lang="ru-RU"/>
          </a:p>
        </p:txBody>
      </p:sp>
    </p:spTree>
    <p:extLst>
      <p:ext uri="{BB962C8B-B14F-4D97-AF65-F5344CB8AC3E}">
        <p14:creationId xmlns:p14="http://schemas.microsoft.com/office/powerpoint/2010/main" xmlns="" val="15915955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4F9EA9D-690E-49FD-9598-FF39E7A209F3}" type="datetimeFigureOut">
              <a:rPr lang="ru-RU" smtClean="0"/>
              <a:pPr/>
              <a:t>04.04.2024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D5BAFD0-54F2-4399-A110-ACA6FFFF8A93}" type="slidenum">
              <a:rPr lang="ru-RU" smtClean="0"/>
              <a:pPr/>
              <a:t>‹#›</a:t>
            </a:fld>
            <a:endParaRPr lang="ru-RU"/>
          </a:p>
        </p:txBody>
      </p:sp>
    </p:spTree>
    <p:extLst>
      <p:ext uri="{BB962C8B-B14F-4D97-AF65-F5344CB8AC3E}">
        <p14:creationId xmlns:p14="http://schemas.microsoft.com/office/powerpoint/2010/main" xmlns="" val="39852783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4F9EA9D-690E-49FD-9598-FF39E7A209F3}" type="datetimeFigureOut">
              <a:rPr lang="ru-RU" smtClean="0"/>
              <a:pPr/>
              <a:t>04.04.2024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D5BAFD0-54F2-4399-A110-ACA6FFFF8A93}" type="slidenum">
              <a:rPr lang="ru-RU" smtClean="0"/>
              <a:pPr/>
              <a:t>‹#›</a:t>
            </a:fld>
            <a:endParaRPr lang="ru-RU"/>
          </a:p>
        </p:txBody>
      </p:sp>
    </p:spTree>
    <p:extLst>
      <p:ext uri="{BB962C8B-B14F-4D97-AF65-F5344CB8AC3E}">
        <p14:creationId xmlns:p14="http://schemas.microsoft.com/office/powerpoint/2010/main" xmlns="" val="3993434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4F9EA9D-690E-49FD-9598-FF39E7A209F3}" type="datetimeFigureOut">
              <a:rPr lang="ru-RU" smtClean="0"/>
              <a:pPr/>
              <a:t>04.04.2024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D5BAFD0-54F2-4399-A110-ACA6FFFF8A93}" type="slidenum">
              <a:rPr lang="ru-RU" smtClean="0"/>
              <a:pPr/>
              <a:t>‹#›</a:t>
            </a:fld>
            <a:endParaRPr lang="ru-RU"/>
          </a:p>
        </p:txBody>
      </p:sp>
    </p:spTree>
    <p:extLst>
      <p:ext uri="{BB962C8B-B14F-4D97-AF65-F5344CB8AC3E}">
        <p14:creationId xmlns:p14="http://schemas.microsoft.com/office/powerpoint/2010/main" xmlns="" val="2927097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54F9EA9D-690E-49FD-9598-FF39E7A209F3}" type="datetimeFigureOut">
              <a:rPr lang="ru-RU" smtClean="0"/>
              <a:pPr/>
              <a:t>04.04.2024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9D5BAFD0-54F2-4399-A110-ACA6FFFF8A93}" type="slidenum">
              <a:rPr lang="ru-RU" smtClean="0"/>
              <a:pPr/>
              <a:t>‹#›</a:t>
            </a:fld>
            <a:endParaRPr lang="ru-RU"/>
          </a:p>
        </p:txBody>
      </p:sp>
    </p:spTree>
    <p:extLst>
      <p:ext uri="{BB962C8B-B14F-4D97-AF65-F5344CB8AC3E}">
        <p14:creationId xmlns:p14="http://schemas.microsoft.com/office/powerpoint/2010/main" xmlns="" val="1404959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4F9EA9D-690E-49FD-9598-FF39E7A209F3}" type="datetimeFigureOut">
              <a:rPr lang="ru-RU" smtClean="0"/>
              <a:pPr/>
              <a:t>04.04.2024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D5BAFD0-54F2-4399-A110-ACA6FFFF8A93}" type="slidenum">
              <a:rPr lang="ru-RU" smtClean="0"/>
              <a:pPr/>
              <a:t>‹#›</a:t>
            </a:fld>
            <a:endParaRPr lang="ru-RU"/>
          </a:p>
        </p:txBody>
      </p:sp>
    </p:spTree>
    <p:extLst>
      <p:ext uri="{BB962C8B-B14F-4D97-AF65-F5344CB8AC3E}">
        <p14:creationId xmlns:p14="http://schemas.microsoft.com/office/powerpoint/2010/main" xmlns="" val="23855208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4F9EA9D-690E-49FD-9598-FF39E7A209F3}" type="datetimeFigureOut">
              <a:rPr lang="ru-RU" smtClean="0"/>
              <a:pPr/>
              <a:t>04.04.2024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9D5BAFD0-54F2-4399-A110-ACA6FFFF8A93}" type="slidenum">
              <a:rPr lang="ru-RU" smtClean="0"/>
              <a:pPr/>
              <a:t>‹#›</a:t>
            </a:fld>
            <a:endParaRPr lang="ru-RU"/>
          </a:p>
        </p:txBody>
      </p:sp>
    </p:spTree>
    <p:extLst>
      <p:ext uri="{BB962C8B-B14F-4D97-AF65-F5344CB8AC3E}">
        <p14:creationId xmlns:p14="http://schemas.microsoft.com/office/powerpoint/2010/main" xmlns="" val="29091216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4F9EA9D-690E-49FD-9598-FF39E7A209F3}" type="datetimeFigureOut">
              <a:rPr lang="ru-RU" smtClean="0"/>
              <a:pPr/>
              <a:t>04.04.2024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9D5BAFD0-54F2-4399-A110-ACA6FFFF8A93}" type="slidenum">
              <a:rPr lang="ru-RU" smtClean="0"/>
              <a:pPr/>
              <a:t>‹#›</a:t>
            </a:fld>
            <a:endParaRPr lang="ru-RU"/>
          </a:p>
        </p:txBody>
      </p:sp>
    </p:spTree>
    <p:extLst>
      <p:ext uri="{BB962C8B-B14F-4D97-AF65-F5344CB8AC3E}">
        <p14:creationId xmlns:p14="http://schemas.microsoft.com/office/powerpoint/2010/main" xmlns="" val="2870613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F9EA9D-690E-49FD-9598-FF39E7A209F3}" type="datetimeFigureOut">
              <a:rPr lang="ru-RU" smtClean="0"/>
              <a:pPr/>
              <a:t>04.04.2024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9D5BAFD0-54F2-4399-A110-ACA6FFFF8A93}" type="slidenum">
              <a:rPr lang="ru-RU" smtClean="0"/>
              <a:pPr/>
              <a:t>‹#›</a:t>
            </a:fld>
            <a:endParaRPr lang="ru-RU"/>
          </a:p>
        </p:txBody>
      </p:sp>
    </p:spTree>
    <p:extLst>
      <p:ext uri="{BB962C8B-B14F-4D97-AF65-F5344CB8AC3E}">
        <p14:creationId xmlns:p14="http://schemas.microsoft.com/office/powerpoint/2010/main" xmlns="" val="32675337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Date Placeholder 4"/>
          <p:cNvSpPr>
            <a:spLocks noGrp="1"/>
          </p:cNvSpPr>
          <p:nvPr>
            <p:ph type="dt" sz="half" idx="10"/>
          </p:nvPr>
        </p:nvSpPr>
        <p:spPr/>
        <p:txBody>
          <a:bodyPr/>
          <a:lstStyle/>
          <a:p>
            <a:fld id="{54F9EA9D-690E-49FD-9598-FF39E7A209F3}" type="datetimeFigureOut">
              <a:rPr lang="ru-RU" smtClean="0"/>
              <a:pPr/>
              <a:t>04.04.2024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D5BAFD0-54F2-4399-A110-ACA6FFFF8A93}" type="slidenum">
              <a:rPr lang="ru-RU" smtClean="0"/>
              <a:pPr/>
              <a:t>‹#›</a:t>
            </a:fld>
            <a:endParaRPr lang="ru-RU"/>
          </a:p>
        </p:txBody>
      </p:sp>
    </p:spTree>
    <p:extLst>
      <p:ext uri="{BB962C8B-B14F-4D97-AF65-F5344CB8AC3E}">
        <p14:creationId xmlns:p14="http://schemas.microsoft.com/office/powerpoint/2010/main" xmlns="" val="9242661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4F9EA9D-690E-49FD-9598-FF39E7A209F3}" type="datetimeFigureOut">
              <a:rPr lang="ru-RU" smtClean="0"/>
              <a:pPr/>
              <a:t>04.04.2024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9D5BAFD0-54F2-4399-A110-ACA6FFFF8A93}" type="slidenum">
              <a:rPr lang="ru-RU" smtClean="0"/>
              <a:pPr/>
              <a:t>‹#›</a:t>
            </a:fld>
            <a:endParaRPr lang="ru-RU"/>
          </a:p>
        </p:txBody>
      </p:sp>
    </p:spTree>
    <p:extLst>
      <p:ext uri="{BB962C8B-B14F-4D97-AF65-F5344CB8AC3E}">
        <p14:creationId xmlns:p14="http://schemas.microsoft.com/office/powerpoint/2010/main" xmlns="" val="33170935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4F9EA9D-690E-49FD-9598-FF39E7A209F3}" type="datetimeFigureOut">
              <a:rPr lang="ru-RU" smtClean="0"/>
              <a:pPr/>
              <a:t>04.04.2024</a:t>
            </a:fld>
            <a:endParaRPr lang="ru-RU"/>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9D5BAFD0-54F2-4399-A110-ACA6FFFF8A93}" type="slidenum">
              <a:rPr lang="ru-RU" smtClean="0"/>
              <a:pPr/>
              <a:t>‹#›</a:t>
            </a:fld>
            <a:endParaRPr lang="ru-RU"/>
          </a:p>
        </p:txBody>
      </p:sp>
    </p:spTree>
    <p:extLst>
      <p:ext uri="{BB962C8B-B14F-4D97-AF65-F5344CB8AC3E}">
        <p14:creationId xmlns:p14="http://schemas.microsoft.com/office/powerpoint/2010/main" xmlns="" val="402959738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consultantplus://offline/ref=B689AD7A1C1BB115959EAA61CDEB402382CE704DF926207478DE38A79F59C7B3E0DB074BC92520CAFA9C7DCEB865B489AA7C17C2607630AB48g0J"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0"/>
            <a:ext cx="9144000" cy="6858000"/>
          </a:xfrm>
          <a:solidFill>
            <a:schemeClr val="accent1">
              <a:lumMod val="20000"/>
              <a:lumOff val="80000"/>
            </a:schemeClr>
          </a:solidFill>
        </p:spPr>
        <p:txBody>
          <a:bodyPr>
            <a:noAutofit/>
          </a:bodyPr>
          <a:lstStyle/>
          <a:p>
            <a:pPr marL="0" algn="ctr">
              <a:spcBef>
                <a:spcPts val="1200"/>
              </a:spcBef>
              <a:spcAft>
                <a:spcPts val="1200"/>
              </a:spcAft>
              <a:buNone/>
            </a:pPr>
            <a:endParaRPr lang="ru-RU" sz="1100" b="1" dirty="0" smtClean="0">
              <a:effectLst>
                <a:outerShdw blurRad="38100" dist="38100" dir="2700000" algn="tl">
                  <a:srgbClr val="000000">
                    <a:alpha val="43137"/>
                  </a:srgbClr>
                </a:outerShdw>
              </a:effectLst>
              <a:latin typeface="Times New Roman" pitchFamily="18" charset="0"/>
              <a:cs typeface="Times New Roman" pitchFamily="18" charset="0"/>
            </a:endParaRPr>
          </a:p>
          <a:p>
            <a:pPr marL="0" algn="ctr">
              <a:spcBef>
                <a:spcPts val="1200"/>
              </a:spcBef>
              <a:spcAft>
                <a:spcPts val="1200"/>
              </a:spcAft>
              <a:buNone/>
            </a:pPr>
            <a:endParaRPr lang="ru-RU" sz="3800" b="1" dirty="0" smtClean="0">
              <a:solidFill>
                <a:schemeClr val="tx1"/>
              </a:solidFill>
              <a:latin typeface="Times New Roman" pitchFamily="18" charset="0"/>
              <a:cs typeface="Times New Roman" pitchFamily="18" charset="0"/>
            </a:endParaRPr>
          </a:p>
          <a:p>
            <a:pPr marL="0" algn="ctr">
              <a:spcBef>
                <a:spcPts val="1200"/>
              </a:spcBef>
              <a:spcAft>
                <a:spcPts val="1200"/>
              </a:spcAft>
              <a:buNone/>
            </a:pPr>
            <a:endParaRPr lang="ru-RU" sz="3800" b="1" dirty="0">
              <a:solidFill>
                <a:schemeClr val="tx1"/>
              </a:solidFill>
              <a:latin typeface="Times New Roman" pitchFamily="18" charset="0"/>
              <a:cs typeface="Times New Roman" pitchFamily="18" charset="0"/>
            </a:endParaRPr>
          </a:p>
          <a:p>
            <a:pPr marL="0" algn="ctr">
              <a:spcBef>
                <a:spcPts val="1200"/>
              </a:spcBef>
              <a:spcAft>
                <a:spcPts val="1200"/>
              </a:spcAft>
              <a:buNone/>
            </a:pPr>
            <a:r>
              <a:rPr lang="ru-RU" sz="38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Меры по предупреждению коррупции, принимаемые руководителями учреждений</a:t>
            </a:r>
            <a:endParaRPr lang="ru-RU" sz="38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332656"/>
            <a:ext cx="6336704" cy="504056"/>
          </a:xfrm>
        </p:spPr>
        <p:txBody>
          <a:bodyPr>
            <a:normAutofit/>
          </a:bodyPr>
          <a:lstStyle/>
          <a:p>
            <a:pPr algn="ctr"/>
            <a:r>
              <a:rPr lang="ru-RU" sz="22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Типовые ситуации конфликта интересов:</a:t>
            </a:r>
            <a:endParaRPr lang="ru-RU" sz="2200"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graphicFrame>
        <p:nvGraphicFramePr>
          <p:cNvPr id="4" name="Содержимое 3"/>
          <p:cNvGraphicFramePr>
            <a:graphicFrameLocks noGrp="1"/>
          </p:cNvGraphicFramePr>
          <p:nvPr>
            <p:ph idx="1"/>
            <p:extLst>
              <p:ext uri="{D42A27DB-BD31-4B8C-83A1-F6EECF244321}">
                <p14:modId xmlns:p14="http://schemas.microsoft.com/office/powerpoint/2010/main" xmlns="" val="2986229278"/>
              </p:ext>
            </p:extLst>
          </p:nvPr>
        </p:nvGraphicFramePr>
        <p:xfrm>
          <a:off x="467544" y="1124744"/>
          <a:ext cx="6840760"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620688"/>
            <a:ext cx="5976664" cy="576064"/>
          </a:xfrm>
        </p:spPr>
        <p:txBody>
          <a:bodyPr>
            <a:normAutofit/>
          </a:bodyPr>
          <a:lstStyle/>
          <a:p>
            <a:pPr algn="ctr"/>
            <a:r>
              <a:rPr lang="ru-RU" sz="22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Типовые ситуации конфликта интересов:</a:t>
            </a:r>
            <a:endParaRPr lang="ru-RU" sz="2200" dirty="0">
              <a:solidFill>
                <a:schemeClr val="tx1"/>
              </a:solidFill>
              <a:effectLst>
                <a:outerShdw blurRad="38100" dist="38100" dir="2700000" algn="tl">
                  <a:srgbClr val="000000">
                    <a:alpha val="43137"/>
                  </a:srgbClr>
                </a:outerShdw>
              </a:effectLst>
            </a:endParaRPr>
          </a:p>
        </p:txBody>
      </p:sp>
      <p:graphicFrame>
        <p:nvGraphicFramePr>
          <p:cNvPr id="4" name="Содержимое 3"/>
          <p:cNvGraphicFramePr>
            <a:graphicFrameLocks noGrp="1"/>
          </p:cNvGraphicFramePr>
          <p:nvPr>
            <p:ph idx="1"/>
            <p:extLst>
              <p:ext uri="{D42A27DB-BD31-4B8C-83A1-F6EECF244321}">
                <p14:modId xmlns:p14="http://schemas.microsoft.com/office/powerpoint/2010/main" xmlns="" val="1812926978"/>
              </p:ext>
            </p:extLst>
          </p:nvPr>
        </p:nvGraphicFramePr>
        <p:xfrm>
          <a:off x="683568" y="1556791"/>
          <a:ext cx="6552728" cy="39604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91580" y="274638"/>
            <a:ext cx="5940660" cy="1138138"/>
          </a:xfrm>
        </p:spPr>
        <p:txBody>
          <a:bodyPr>
            <a:normAutofit/>
          </a:bodyPr>
          <a:lstStyle/>
          <a:p>
            <a:pPr algn="ctr"/>
            <a:r>
              <a:rPr lang="ru-RU" sz="22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itchFamily="18" charset="0"/>
              </a:rPr>
              <a:t>Порядок действий руководителя при выявлении конфликта интересов</a:t>
            </a:r>
            <a:endParaRPr lang="ru-RU" sz="22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pic>
        <p:nvPicPr>
          <p:cNvPr id="4" name="Содержимое 3"/>
          <p:cNvPicPr>
            <a:picLocks noGrp="1" noChangeAspect="1"/>
          </p:cNvPicPr>
          <p:nvPr>
            <p:ph idx="1"/>
          </p:nvPr>
        </p:nvPicPr>
        <p:blipFill>
          <a:blip r:embed="rId2" cstate="print">
            <a:extLst>
              <a:ext uri="{BEBA8EAE-BF5A-486C-A8C5-ECC9F3942E4B}">
                <a14:imgProps xmlns:a14="http://schemas.microsoft.com/office/drawing/2010/main" xmlns="">
                  <a14:imgLayer r:embed="rId3">
                    <a14:imgEffect>
                      <a14:colorTemperature colorTemp="8800"/>
                    </a14:imgEffect>
                  </a14:imgLayer>
                </a14:imgProps>
              </a:ext>
            </a:extLst>
          </a:blip>
          <a:stretch>
            <a:fillRect/>
          </a:stretch>
        </p:blipFill>
        <p:spPr>
          <a:xfrm>
            <a:off x="611560" y="1484784"/>
            <a:ext cx="6408712" cy="4032448"/>
          </a:xfrm>
          <a:prstGeom prst="rect">
            <a:avLst/>
          </a:prstGeom>
          <a:solidFill>
            <a:schemeClr val="accent1">
              <a:lumMod val="20000"/>
              <a:lumOff val="80000"/>
            </a:schemeClr>
          </a:solid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908720"/>
            <a:ext cx="6408712" cy="1440160"/>
          </a:xfrm>
          <a:noFill/>
          <a:ln w="6350">
            <a:noFill/>
          </a:ln>
        </p:spPr>
        <p:txBody>
          <a:bodyPr>
            <a:noAutofit/>
          </a:bodyPr>
          <a:lstStyle/>
          <a:p>
            <a:pPr algn="ctr"/>
            <a:r>
              <a:rPr lang="ru-RU" sz="22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Порядок уведомления о возникновении либо возможном возникновении конфликта интересов:</a:t>
            </a:r>
            <a:endParaRPr lang="ru-RU" sz="22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Содержимое 2"/>
          <p:cNvSpPr>
            <a:spLocks noGrp="1"/>
          </p:cNvSpPr>
          <p:nvPr>
            <p:ph idx="1"/>
          </p:nvPr>
        </p:nvSpPr>
        <p:spPr>
          <a:xfrm>
            <a:off x="611560" y="2636912"/>
            <a:ext cx="6408712" cy="2304256"/>
          </a:xfrm>
          <a:solidFill>
            <a:schemeClr val="accent1">
              <a:lumMod val="20000"/>
              <a:lumOff val="80000"/>
            </a:schemeClr>
          </a:solidFill>
        </p:spPr>
        <p:txBody>
          <a:bodyPr>
            <a:noAutofit/>
          </a:bodyPr>
          <a:lstStyle/>
          <a:p>
            <a:pPr marL="0" indent="452438" algn="just">
              <a:buNone/>
            </a:pPr>
            <a:r>
              <a:rPr lang="ru-RU" sz="1900" kern="10" dirty="0" smtClean="0">
                <a:solidFill>
                  <a:schemeClr val="tx1"/>
                </a:solidFill>
                <a:latin typeface="Times New Roman" pitchFamily="18" charset="0"/>
                <a:cs typeface="Times New Roman" pitchFamily="18" charset="0"/>
              </a:rPr>
              <a:t>Руководитель учреждения </a:t>
            </a:r>
            <a:r>
              <a:rPr lang="ru-RU" sz="1900" b="1" kern="10" dirty="0" smtClean="0">
                <a:solidFill>
                  <a:schemeClr val="tx1"/>
                </a:solidFill>
                <a:latin typeface="Times New Roman" pitchFamily="18" charset="0"/>
                <a:cs typeface="Times New Roman" pitchFamily="18" charset="0"/>
              </a:rPr>
              <a:t>обязан уведомить представителя нанимателя о возникновении личной заинтересованности </a:t>
            </a:r>
            <a:r>
              <a:rPr lang="ru-RU" sz="1900" kern="10" dirty="0" smtClean="0">
                <a:solidFill>
                  <a:schemeClr val="tx1"/>
                </a:solidFill>
                <a:latin typeface="Times New Roman" pitchFamily="18" charset="0"/>
                <a:cs typeface="Times New Roman" pitchFamily="18" charset="0"/>
              </a:rPr>
              <a:t>при исполнении должностных обязанностей, которая </a:t>
            </a:r>
            <a:r>
              <a:rPr lang="ru-RU" sz="1900" b="1" kern="10" dirty="0" smtClean="0">
                <a:solidFill>
                  <a:schemeClr val="tx1"/>
                </a:solidFill>
                <a:latin typeface="Times New Roman" pitchFamily="18" charset="0"/>
                <a:cs typeface="Times New Roman" pitchFamily="18" charset="0"/>
              </a:rPr>
              <a:t>приводит или может привести к конфликту интересов</a:t>
            </a:r>
            <a:r>
              <a:rPr lang="ru-RU" sz="1900" kern="10" dirty="0" smtClean="0">
                <a:solidFill>
                  <a:schemeClr val="tx1"/>
                </a:solidFill>
                <a:latin typeface="Times New Roman" pitchFamily="18" charset="0"/>
                <a:cs typeface="Times New Roman" pitchFamily="18" charset="0"/>
              </a:rPr>
              <a:t>, а также принимать меры по предотвращению или урегулированию конфликта интересов.</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539552" y="1052736"/>
            <a:ext cx="6347714" cy="3880773"/>
          </a:xfrm>
        </p:spPr>
        <p:txBody>
          <a:bodyPr>
            <a:normAutofit lnSpcReduction="10000"/>
          </a:bodyPr>
          <a:lstStyle/>
          <a:p>
            <a:pPr marL="0" indent="452438" algn="just">
              <a:buNone/>
            </a:pPr>
            <a:r>
              <a:rPr lang="ru-RU" kern="10" dirty="0">
                <a:solidFill>
                  <a:schemeClr val="tx1"/>
                </a:solidFill>
                <a:latin typeface="Times New Roman" pitchFamily="18" charset="0"/>
                <a:cs typeface="Times New Roman" pitchFamily="18" charset="0"/>
              </a:rPr>
              <a:t>Сообщение </a:t>
            </a:r>
            <a:r>
              <a:rPr lang="ru-RU" b="1" kern="10" dirty="0">
                <a:solidFill>
                  <a:schemeClr val="tx1"/>
                </a:solidFill>
                <a:latin typeface="Times New Roman" pitchFamily="18" charset="0"/>
                <a:cs typeface="Times New Roman" pitchFamily="18" charset="0"/>
              </a:rPr>
              <a:t>оформляется в письменной форме </a:t>
            </a:r>
            <a:r>
              <a:rPr lang="ru-RU" kern="10" dirty="0">
                <a:solidFill>
                  <a:schemeClr val="tx1"/>
                </a:solidFill>
                <a:latin typeface="Times New Roman" pitchFamily="18" charset="0"/>
                <a:cs typeface="Times New Roman" pitchFamily="18" charset="0"/>
              </a:rPr>
              <a:t>в виде уведомления, утвержденной нормативным правовым актом исполнительного органа, муниципального </a:t>
            </a:r>
            <a:r>
              <a:rPr lang="ru-RU" kern="10" dirty="0">
                <a:latin typeface="Times New Roman" pitchFamily="18" charset="0"/>
                <a:cs typeface="Times New Roman" pitchFamily="18" charset="0"/>
              </a:rPr>
              <a:t>органа.</a:t>
            </a:r>
          </a:p>
          <a:p>
            <a:pPr marL="0" indent="452438" algn="just">
              <a:spcBef>
                <a:spcPts val="0"/>
              </a:spcBef>
              <a:buNone/>
            </a:pPr>
            <a:r>
              <a:rPr lang="ru-RU" kern="10" dirty="0">
                <a:latin typeface="Times New Roman" pitchFamily="18" charset="0"/>
                <a:cs typeface="Times New Roman" pitchFamily="18" charset="0"/>
              </a:rPr>
              <a:t>Уведомление</a:t>
            </a:r>
            <a:r>
              <a:rPr lang="ru-RU" kern="10" dirty="0">
                <a:solidFill>
                  <a:srgbClr val="FF0000"/>
                </a:solidFill>
                <a:latin typeface="Times New Roman" pitchFamily="18" charset="0"/>
                <a:cs typeface="Times New Roman" pitchFamily="18" charset="0"/>
              </a:rPr>
              <a:t> </a:t>
            </a:r>
            <a:r>
              <a:rPr lang="ru-RU" kern="10" dirty="0">
                <a:latin typeface="Times New Roman" pitchFamily="18" charset="0"/>
                <a:cs typeface="Times New Roman" pitchFamily="18" charset="0"/>
              </a:rPr>
              <a:t>по решению представителя нанимателя передается в комиссию по соблюдению требований к служебному поведению и урегулированию конфликта интересов.</a:t>
            </a:r>
          </a:p>
          <a:p>
            <a:pPr marL="0" lvl="0" indent="452438" algn="just">
              <a:spcBef>
                <a:spcPts val="0"/>
              </a:spcBef>
              <a:buNone/>
            </a:pPr>
            <a:r>
              <a:rPr lang="ru-RU" dirty="0">
                <a:latin typeface="Times New Roman" pitchFamily="18" charset="0"/>
                <a:cs typeface="Times New Roman" pitchFamily="18" charset="0"/>
              </a:rPr>
              <a:t>В случае подтверждения личной заинтересованности руководителя учреждения, которая приводит или может привести к конфликту интересов, или несоблюдения им требований об урегулировании конфликта интересов представитель нанимателя принимает меры или обеспечивает принятие мер по предотвращению или урегулированию конфликта интересов либо рекомендует руководителю учреждения принять такие меры.</a:t>
            </a:r>
          </a:p>
          <a:p>
            <a:endParaRPr lang="ru-RU" dirty="0"/>
          </a:p>
        </p:txBody>
      </p:sp>
    </p:spTree>
    <p:extLst>
      <p:ext uri="{BB962C8B-B14F-4D97-AF65-F5344CB8AC3E}">
        <p14:creationId xmlns:p14="http://schemas.microsoft.com/office/powerpoint/2010/main" xmlns="" val="40630003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692696"/>
            <a:ext cx="6408712" cy="778098"/>
          </a:xfrm>
          <a:solidFill>
            <a:schemeClr val="accent1">
              <a:lumMod val="40000"/>
              <a:lumOff val="60000"/>
            </a:schemeClr>
          </a:solidFill>
          <a:ln w="6350">
            <a:solidFill>
              <a:srgbClr val="FF0000"/>
            </a:solidFill>
          </a:ln>
        </p:spPr>
        <p:txBody>
          <a:bodyPr>
            <a:normAutofit/>
          </a:bodyPr>
          <a:lstStyle/>
          <a:p>
            <a:pPr algn="ctr"/>
            <a:r>
              <a:rPr lang="ru-RU" sz="22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Меры по урегулированию и предотвращению конфликта интересов:</a:t>
            </a:r>
            <a:endParaRPr lang="ru-RU" sz="2200" b="1" dirty="0">
              <a:solidFill>
                <a:schemeClr val="tx1"/>
              </a:solidFill>
              <a:effectLst>
                <a:outerShdw blurRad="38100" dist="38100" dir="2700000" algn="tl">
                  <a:srgbClr val="000000">
                    <a:alpha val="43137"/>
                  </a:srgbClr>
                </a:outerShdw>
              </a:effectLst>
            </a:endParaRPr>
          </a:p>
        </p:txBody>
      </p:sp>
      <p:graphicFrame>
        <p:nvGraphicFramePr>
          <p:cNvPr id="6" name="Содержимое 5"/>
          <p:cNvGraphicFramePr>
            <a:graphicFrameLocks noGrp="1"/>
          </p:cNvGraphicFramePr>
          <p:nvPr>
            <p:ph idx="1"/>
            <p:extLst>
              <p:ext uri="{D42A27DB-BD31-4B8C-83A1-F6EECF244321}">
                <p14:modId xmlns:p14="http://schemas.microsoft.com/office/powerpoint/2010/main" xmlns="" val="4045256689"/>
              </p:ext>
            </p:extLst>
          </p:nvPr>
        </p:nvGraphicFramePr>
        <p:xfrm>
          <a:off x="539552" y="1700808"/>
          <a:ext cx="6552727" cy="3230880"/>
        </p:xfrm>
        <a:graphic>
          <a:graphicData uri="http://schemas.openxmlformats.org/drawingml/2006/table">
            <a:tbl>
              <a:tblPr firstRow="1" bandRow="1">
                <a:tableStyleId>{5C22544A-7EE6-4342-B048-85BDC9FD1C3A}</a:tableStyleId>
              </a:tblPr>
              <a:tblGrid>
                <a:gridCol w="2752880"/>
                <a:gridCol w="330375"/>
                <a:gridCol w="3469472"/>
              </a:tblGrid>
              <a:tr h="370840">
                <a:tc>
                  <a:txBody>
                    <a:bodyPr/>
                    <a:lstStyle/>
                    <a:p>
                      <a:pPr algn="ctr"/>
                      <a:r>
                        <a:rPr lang="ru-RU" sz="2000" dirty="0" smtClean="0">
                          <a:solidFill>
                            <a:schemeClr val="tx1"/>
                          </a:solidFill>
                          <a:latin typeface="Times New Roman" pitchFamily="18" charset="0"/>
                          <a:cs typeface="Times New Roman" pitchFamily="18" charset="0"/>
                        </a:rPr>
                        <a:t>самостоятельно</a:t>
                      </a:r>
                      <a:endParaRPr lang="ru-RU" sz="2000" dirty="0">
                        <a:solidFill>
                          <a:schemeClr val="tx1"/>
                        </a:solidFill>
                        <a:latin typeface="Times New Roman" pitchFamily="18" charset="0"/>
                        <a:cs typeface="Times New Roman" pitchFamily="18" charset="0"/>
                      </a:endParaRPr>
                    </a:p>
                  </a:txBody>
                  <a:tcPr>
                    <a:solidFill>
                      <a:schemeClr val="accent2">
                        <a:lumMod val="20000"/>
                        <a:lumOff val="80000"/>
                      </a:schemeClr>
                    </a:solidFill>
                  </a:tcPr>
                </a:tc>
                <a:tc>
                  <a:txBody>
                    <a:bodyPr/>
                    <a:lstStyle/>
                    <a:p>
                      <a:endParaRPr lang="ru-RU" sz="2400" dirty="0">
                        <a:latin typeface="Times New Roman" pitchFamily="18" charset="0"/>
                        <a:cs typeface="Times New Roman" pitchFamily="18" charset="0"/>
                      </a:endParaRPr>
                    </a:p>
                  </a:txBody>
                  <a:tcPr>
                    <a:solidFill>
                      <a:schemeClr val="bg1"/>
                    </a:solidFill>
                  </a:tcPr>
                </a:tc>
                <a:tc>
                  <a:txBody>
                    <a:bodyPr/>
                    <a:lstStyle/>
                    <a:p>
                      <a:pPr algn="ctr"/>
                      <a:r>
                        <a:rPr lang="ru-RU" sz="2000" dirty="0" smtClean="0">
                          <a:solidFill>
                            <a:schemeClr val="tx1"/>
                          </a:solidFill>
                          <a:latin typeface="Times New Roman" pitchFamily="18" charset="0"/>
                          <a:cs typeface="Times New Roman" pitchFamily="18" charset="0"/>
                        </a:rPr>
                        <a:t>по решению представителя нанимателя (работодателя)</a:t>
                      </a:r>
                      <a:endParaRPr lang="ru-RU" sz="2000" dirty="0">
                        <a:solidFill>
                          <a:schemeClr val="tx1"/>
                        </a:solidFill>
                        <a:latin typeface="Times New Roman" pitchFamily="18" charset="0"/>
                        <a:cs typeface="Times New Roman" pitchFamily="18" charset="0"/>
                      </a:endParaRPr>
                    </a:p>
                  </a:txBody>
                  <a:tcPr>
                    <a:solidFill>
                      <a:schemeClr val="accent1">
                        <a:lumMod val="40000"/>
                        <a:lumOff val="60000"/>
                      </a:schemeClr>
                    </a:solidFill>
                  </a:tcPr>
                </a:tc>
              </a:tr>
              <a:tr h="370840">
                <a:tc>
                  <a:txBody>
                    <a:bodyPr/>
                    <a:lstStyle/>
                    <a:p>
                      <a:pPr>
                        <a:buFont typeface="Arial" pitchFamily="34" charset="0"/>
                        <a:buChar char="•"/>
                      </a:pPr>
                      <a:r>
                        <a:rPr lang="ru-RU" sz="28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отказ</a:t>
                      </a:r>
                      <a:r>
                        <a:rPr lang="ru-RU" sz="2000" baseline="0" dirty="0" smtClean="0">
                          <a:latin typeface="Times New Roman" pitchFamily="18" charset="0"/>
                          <a:cs typeface="Times New Roman" pitchFamily="18" charset="0"/>
                        </a:rPr>
                        <a:t> от выгоды</a:t>
                      </a:r>
                    </a:p>
                    <a:p>
                      <a:pPr>
                        <a:buFont typeface="Arial" pitchFamily="34" charset="0"/>
                        <a:buChar char="•"/>
                      </a:pPr>
                      <a:r>
                        <a:rPr lang="ru-RU" sz="2000" baseline="0" dirty="0" smtClean="0">
                          <a:latin typeface="Times New Roman" pitchFamily="18" charset="0"/>
                          <a:cs typeface="Times New Roman" pitchFamily="18" charset="0"/>
                        </a:rPr>
                        <a:t> самоотвод</a:t>
                      </a:r>
                      <a:endParaRPr lang="ru-RU" sz="2000" dirty="0">
                        <a:latin typeface="Times New Roman" pitchFamily="18" charset="0"/>
                        <a:cs typeface="Times New Roman" pitchFamily="18" charset="0"/>
                      </a:endParaRPr>
                    </a:p>
                  </a:txBody>
                  <a:tcPr>
                    <a:solidFill>
                      <a:schemeClr val="accent1">
                        <a:lumMod val="40000"/>
                        <a:lumOff val="60000"/>
                      </a:schemeClr>
                    </a:solidFill>
                  </a:tcPr>
                </a:tc>
                <a:tc>
                  <a:txBody>
                    <a:bodyPr/>
                    <a:lstStyle/>
                    <a:p>
                      <a:endParaRPr lang="ru-RU" sz="2400" dirty="0">
                        <a:latin typeface="Times New Roman" pitchFamily="18" charset="0"/>
                        <a:cs typeface="Times New Roman" pitchFamily="18" charset="0"/>
                      </a:endParaRPr>
                    </a:p>
                  </a:txBody>
                  <a:tcPr>
                    <a:solidFill>
                      <a:schemeClr val="bg1"/>
                    </a:solidFill>
                  </a:tcPr>
                </a:tc>
                <a:tc>
                  <a:txBody>
                    <a:bodyPr/>
                    <a:lstStyle/>
                    <a:p>
                      <a:pPr algn="l">
                        <a:buFont typeface="Arial" pitchFamily="34" charset="0"/>
                        <a:buChar char="•"/>
                      </a:pPr>
                      <a:r>
                        <a:rPr lang="ru-RU" sz="2000" dirty="0" smtClean="0">
                          <a:latin typeface="Times New Roman" pitchFamily="18" charset="0"/>
                          <a:cs typeface="Times New Roman" pitchFamily="18" charset="0"/>
                        </a:rPr>
                        <a:t> установление дополнительного контроля, коллегиальное принятие решений</a:t>
                      </a:r>
                    </a:p>
                    <a:p>
                      <a:pPr algn="l">
                        <a:buFont typeface="Arial" pitchFamily="34" charset="0"/>
                        <a:buChar char="•"/>
                      </a:pPr>
                      <a:r>
                        <a:rPr lang="ru-RU" sz="2000" dirty="0" smtClean="0">
                          <a:latin typeface="Times New Roman" pitchFamily="18" charset="0"/>
                          <a:cs typeface="Times New Roman" pitchFamily="18" charset="0"/>
                        </a:rPr>
                        <a:t> изменение должностного положения</a:t>
                      </a:r>
                    </a:p>
                    <a:p>
                      <a:pPr algn="l">
                        <a:buFont typeface="Arial" pitchFamily="34" charset="0"/>
                        <a:buChar char="•"/>
                      </a:pPr>
                      <a:r>
                        <a:rPr lang="ru-RU" sz="2000" baseline="0" dirty="0" smtClean="0">
                          <a:latin typeface="Times New Roman" pitchFamily="18" charset="0"/>
                          <a:cs typeface="Times New Roman" pitchFamily="18" charset="0"/>
                        </a:rPr>
                        <a:t> о</a:t>
                      </a:r>
                      <a:r>
                        <a:rPr lang="ru-RU" sz="2000" dirty="0" smtClean="0">
                          <a:latin typeface="Times New Roman" pitchFamily="18" charset="0"/>
                          <a:cs typeface="Times New Roman" pitchFamily="18" charset="0"/>
                        </a:rPr>
                        <a:t>тстранение</a:t>
                      </a:r>
                      <a:r>
                        <a:rPr lang="ru-RU" sz="2000" baseline="0" dirty="0" smtClean="0">
                          <a:latin typeface="Times New Roman" pitchFamily="18" charset="0"/>
                          <a:cs typeface="Times New Roman" pitchFamily="18" charset="0"/>
                        </a:rPr>
                        <a:t> от должностных обязанностей</a:t>
                      </a:r>
                      <a:endParaRPr lang="ru-RU" sz="2000"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584" y="836712"/>
            <a:ext cx="6347713" cy="1320800"/>
          </a:xfrm>
        </p:spPr>
        <p:txBody>
          <a:bodyPr>
            <a:noAutofit/>
          </a:bodyPr>
          <a:lstStyle/>
          <a:p>
            <a:pPr algn="ctr"/>
            <a:r>
              <a:rPr lang="ru-RU" sz="22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Ответственность за несоблюдение законодательства по противодействию коррупции:</a:t>
            </a:r>
            <a:endParaRPr lang="ru-RU" sz="2200" dirty="0">
              <a:solidFill>
                <a:schemeClr val="tx1"/>
              </a:solidFill>
              <a:effectLst>
                <a:outerShdw blurRad="38100" dist="38100" dir="2700000" algn="tl">
                  <a:srgbClr val="000000">
                    <a:alpha val="43137"/>
                  </a:srgbClr>
                </a:outerShdw>
              </a:effectLst>
            </a:endParaRPr>
          </a:p>
        </p:txBody>
      </p:sp>
      <p:sp>
        <p:nvSpPr>
          <p:cNvPr id="3" name="Объект 2"/>
          <p:cNvSpPr>
            <a:spLocks noGrp="1"/>
          </p:cNvSpPr>
          <p:nvPr>
            <p:ph idx="1"/>
          </p:nvPr>
        </p:nvSpPr>
        <p:spPr>
          <a:xfrm>
            <a:off x="836631" y="2276872"/>
            <a:ext cx="6338666" cy="2996602"/>
          </a:xfrm>
        </p:spPr>
        <p:txBody>
          <a:bodyPr>
            <a:normAutofit fontScale="92500" lnSpcReduction="10000"/>
          </a:bodyPr>
          <a:lstStyle/>
          <a:p>
            <a:pPr marL="0" lvl="0" indent="0" algn="just">
              <a:buNone/>
            </a:pPr>
            <a:r>
              <a:rPr lang="ru-RU" dirty="0" smtClean="0">
                <a:solidFill>
                  <a:schemeClr val="tx1"/>
                </a:solidFill>
                <a:latin typeface="Times New Roman" panose="02020603050405020304" pitchFamily="18" charset="0"/>
                <a:cs typeface="Times New Roman" panose="02020603050405020304" pitchFamily="18" charset="0"/>
              </a:rPr>
              <a:t>	</a:t>
            </a:r>
            <a:r>
              <a:rPr lang="ru-RU" sz="2400" dirty="0" smtClean="0">
                <a:solidFill>
                  <a:schemeClr val="tx1"/>
                </a:solidFill>
                <a:latin typeface="Times New Roman" panose="02020603050405020304" pitchFamily="18" charset="0"/>
                <a:cs typeface="Times New Roman" panose="02020603050405020304" pitchFamily="18" charset="0"/>
              </a:rPr>
              <a:t>Руководитель </a:t>
            </a:r>
            <a:r>
              <a:rPr lang="ru-RU" sz="2400" dirty="0">
                <a:solidFill>
                  <a:schemeClr val="tx1"/>
                </a:solidFill>
                <a:latin typeface="Times New Roman" panose="02020603050405020304" pitchFamily="18" charset="0"/>
                <a:cs typeface="Times New Roman" panose="02020603050405020304" pitchFamily="18" charset="0"/>
              </a:rPr>
              <a:t>учреждения </a:t>
            </a:r>
            <a:r>
              <a:rPr lang="ru-RU" sz="2400" dirty="0" smtClean="0">
                <a:solidFill>
                  <a:schemeClr val="tx1"/>
                </a:solidFill>
                <a:latin typeface="Times New Roman" panose="02020603050405020304" pitchFamily="18" charset="0"/>
                <a:cs typeface="Times New Roman" panose="02020603050405020304" pitchFamily="18" charset="0"/>
              </a:rPr>
              <a:t>за </a:t>
            </a:r>
            <a:r>
              <a:rPr lang="ru-RU" sz="2400" dirty="0">
                <a:solidFill>
                  <a:schemeClr val="tx1"/>
                </a:solidFill>
                <a:latin typeface="Times New Roman" panose="02020603050405020304" pitchFamily="18" charset="0"/>
                <a:cs typeface="Times New Roman" panose="02020603050405020304" pitchFamily="18" charset="0"/>
              </a:rPr>
              <a:t>несоблюдение </a:t>
            </a:r>
            <a:r>
              <a:rPr lang="ru-RU" sz="2400" dirty="0" smtClean="0">
                <a:solidFill>
                  <a:schemeClr val="tx1"/>
                </a:solidFill>
                <a:latin typeface="Times New Roman" panose="02020603050405020304" pitchFamily="18" charset="0"/>
                <a:cs typeface="Times New Roman" panose="02020603050405020304" pitchFamily="18" charset="0"/>
              </a:rPr>
              <a:t>ограничений </a:t>
            </a:r>
            <a:r>
              <a:rPr lang="ru-RU" sz="2400" dirty="0">
                <a:solidFill>
                  <a:schemeClr val="tx1"/>
                </a:solidFill>
                <a:latin typeface="Times New Roman" panose="02020603050405020304" pitchFamily="18" charset="0"/>
                <a:cs typeface="Times New Roman" panose="02020603050405020304" pitchFamily="18" charset="0"/>
              </a:rPr>
              <a:t>и запретов, требований о предотвращении или об урегулировании конфликта интересов и неисполнение обязанностей, установленных в целях противодействия коррупции, согласно части 7.1 статьи 81  Трудового Кодекса Российской </a:t>
            </a:r>
            <a:r>
              <a:rPr lang="ru-RU" sz="2400" dirty="0" smtClean="0">
                <a:solidFill>
                  <a:schemeClr val="tx1"/>
                </a:solidFill>
                <a:latin typeface="Times New Roman" panose="02020603050405020304" pitchFamily="18" charset="0"/>
                <a:cs typeface="Times New Roman" panose="02020603050405020304" pitchFamily="18" charset="0"/>
              </a:rPr>
              <a:t>Федерации, подлежит увольнению в связи с утратой </a:t>
            </a:r>
            <a:r>
              <a:rPr lang="ru-RU" sz="2400" dirty="0">
                <a:solidFill>
                  <a:schemeClr val="tx1"/>
                </a:solidFill>
                <a:latin typeface="Times New Roman" panose="02020603050405020304" pitchFamily="18" charset="0"/>
                <a:cs typeface="Times New Roman" panose="02020603050405020304" pitchFamily="18" charset="0"/>
              </a:rPr>
              <a:t>доверия со стороны </a:t>
            </a:r>
            <a:r>
              <a:rPr lang="ru-RU" sz="2400" dirty="0" smtClean="0">
                <a:solidFill>
                  <a:schemeClr val="tx1"/>
                </a:solidFill>
                <a:latin typeface="Times New Roman" panose="02020603050405020304" pitchFamily="18" charset="0"/>
                <a:cs typeface="Times New Roman" panose="02020603050405020304" pitchFamily="18" charset="0"/>
              </a:rPr>
              <a:t>работодателя.</a:t>
            </a:r>
            <a:endParaRPr lang="ru-RU" sz="2400" dirty="0">
              <a:solidFill>
                <a:schemeClr val="tx1"/>
              </a:solidFill>
              <a:latin typeface="Times New Roman" panose="02020603050405020304" pitchFamily="18" charset="0"/>
              <a:cs typeface="Times New Roman" panose="02020603050405020304" pitchFamily="18" charset="0"/>
            </a:endParaRPr>
          </a:p>
          <a:p>
            <a:endParaRPr lang="ru-RU" dirty="0"/>
          </a:p>
        </p:txBody>
      </p:sp>
    </p:spTree>
    <p:extLst>
      <p:ext uri="{BB962C8B-B14F-4D97-AF65-F5344CB8AC3E}">
        <p14:creationId xmlns:p14="http://schemas.microsoft.com/office/powerpoint/2010/main" xmlns="" val="40519792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4380" y="980728"/>
            <a:ext cx="6491064" cy="792088"/>
          </a:xfrm>
          <a:noFill/>
          <a:ln w="6350">
            <a:solidFill>
              <a:srgbClr val="00B0F0"/>
            </a:solidFill>
            <a:bevel/>
          </a:ln>
        </p:spPr>
        <p:txBody>
          <a:bodyPr>
            <a:noAutofit/>
          </a:bodyPr>
          <a:lstStyle/>
          <a:p>
            <a:pPr algn="ctr"/>
            <a:r>
              <a:rPr lang="ru-RU" sz="22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Примеры ситуаций конфликта интересов</a:t>
            </a:r>
            <a:endParaRPr lang="ru-RU" sz="22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Содержимое 2"/>
          <p:cNvSpPr>
            <a:spLocks noGrp="1"/>
          </p:cNvSpPr>
          <p:nvPr>
            <p:ph idx="1"/>
          </p:nvPr>
        </p:nvSpPr>
        <p:spPr>
          <a:xfrm>
            <a:off x="467544" y="1916832"/>
            <a:ext cx="6624736" cy="3672408"/>
          </a:xfrm>
        </p:spPr>
        <p:txBody>
          <a:bodyPr>
            <a:normAutofit/>
          </a:bodyPr>
          <a:lstStyle/>
          <a:p>
            <a:pPr marL="0">
              <a:spcBef>
                <a:spcPts val="0"/>
              </a:spcBef>
              <a:buNone/>
            </a:pPr>
            <a:r>
              <a:rPr lang="ru-RU" b="1" dirty="0" smtClean="0">
                <a:latin typeface="Times New Roman" pitchFamily="18" charset="0"/>
                <a:cs typeface="Times New Roman" pitchFamily="18" charset="0"/>
              </a:rPr>
              <a:t>Пример 1. Нарушение трудового законодательства и финансовой дисциплины.</a:t>
            </a:r>
          </a:p>
          <a:p>
            <a:pPr marL="0" algn="just">
              <a:spcBef>
                <a:spcPts val="0"/>
              </a:spcBef>
              <a:buNone/>
            </a:pPr>
            <a:r>
              <a:rPr lang="ru-RU" dirty="0" smtClean="0">
                <a:latin typeface="Times New Roman" pitchFamily="18" charset="0"/>
                <a:cs typeface="Times New Roman" pitchFamily="18" charset="0"/>
              </a:rPr>
              <a:t>   Директор муниципального учреждения, используя своё служебное положение, незаконно выписывала себе и некоторым (близким родственникам должностных лиц администрации) сотрудникам денежное вознаграждение (премии). </a:t>
            </a:r>
          </a:p>
          <a:p>
            <a:pPr marL="0" algn="just">
              <a:spcBef>
                <a:spcPts val="0"/>
              </a:spcBef>
              <a:buNone/>
            </a:pPr>
            <a:r>
              <a:rPr lang="ru-RU" dirty="0" smtClean="0">
                <a:latin typeface="Times New Roman" pitchFamily="18" charset="0"/>
                <a:cs typeface="Times New Roman" pitchFamily="18" charset="0"/>
              </a:rPr>
              <a:t>   Вопрос вынесен на заседание Комиссии по урегулированию конфликта интересов.</a:t>
            </a:r>
          </a:p>
          <a:p>
            <a:pPr marL="0" algn="just">
              <a:spcBef>
                <a:spcPts val="0"/>
              </a:spcBef>
              <a:buNone/>
            </a:pPr>
            <a:r>
              <a:rPr lang="ru-RU" dirty="0" smtClean="0">
                <a:latin typeface="Times New Roman" pitchFamily="18" charset="0"/>
                <a:cs typeface="Times New Roman" pitchFamily="18" charset="0"/>
              </a:rPr>
              <a:t>   Главой муниципального образования принято решение о проведении проверки финансово-хозяйственной деятельности муниципального учреждения для установления признаков наличия или отсутствия неправомерных действий.</a:t>
            </a:r>
          </a:p>
          <a:p>
            <a:pPr marL="0">
              <a:spcBef>
                <a:spcPts val="0"/>
              </a:spcBef>
              <a:buNone/>
            </a:pPr>
            <a:endParaRPr lang="ru-RU"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4" name="Заголовок 1"/>
          <p:cNvSpPr>
            <a:spLocks noGrp="1"/>
          </p:cNvSpPr>
          <p:nvPr>
            <p:ph type="title"/>
          </p:nvPr>
        </p:nvSpPr>
        <p:spPr>
          <a:xfrm>
            <a:off x="395536" y="692696"/>
            <a:ext cx="6612078" cy="504056"/>
          </a:xfrm>
          <a:solidFill>
            <a:schemeClr val="accent1">
              <a:lumMod val="20000"/>
              <a:lumOff val="80000"/>
            </a:schemeClr>
          </a:solidFill>
          <a:ln w="6350">
            <a:solidFill>
              <a:srgbClr val="00B0F0"/>
            </a:solidFill>
            <a:bevel/>
          </a:ln>
        </p:spPr>
        <p:txBody>
          <a:bodyPr>
            <a:noAutofit/>
          </a:bodyPr>
          <a:lstStyle/>
          <a:p>
            <a:pPr algn="ctr"/>
            <a:r>
              <a:rPr lang="ru-RU" sz="22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Примеры ситуаций конфликта интересов</a:t>
            </a:r>
            <a:endParaRPr lang="ru-RU" sz="22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Содержимое 2"/>
          <p:cNvSpPr>
            <a:spLocks noGrp="1"/>
          </p:cNvSpPr>
          <p:nvPr>
            <p:ph idx="1"/>
          </p:nvPr>
        </p:nvSpPr>
        <p:spPr>
          <a:xfrm>
            <a:off x="407083" y="1340768"/>
            <a:ext cx="6696744" cy="4176464"/>
          </a:xfrm>
        </p:spPr>
        <p:txBody>
          <a:bodyPr>
            <a:noAutofit/>
          </a:bodyPr>
          <a:lstStyle/>
          <a:p>
            <a:pPr marL="0">
              <a:spcBef>
                <a:spcPts val="0"/>
              </a:spcBef>
              <a:buNone/>
            </a:pPr>
            <a:r>
              <a:rPr lang="ru-RU" b="1" dirty="0" smtClean="0">
                <a:latin typeface="Times New Roman" pitchFamily="18" charset="0"/>
                <a:cs typeface="Times New Roman" pitchFamily="18" charset="0"/>
              </a:rPr>
              <a:t>Пример 2. Наличие признаков коррупционных правонарушений в действиях директора учреждения.</a:t>
            </a:r>
          </a:p>
          <a:p>
            <a:pPr marL="0" algn="just">
              <a:spcBef>
                <a:spcPts val="0"/>
              </a:spcBef>
              <a:buNone/>
            </a:pPr>
            <a:r>
              <a:rPr lang="ru-RU" dirty="0" smtClean="0">
                <a:latin typeface="Times New Roman" pitchFamily="18" charset="0"/>
                <a:cs typeface="Times New Roman" pitchFamily="18" charset="0"/>
              </a:rPr>
              <a:t>   Руководитель учреждения принял на работу свою супругу в качестве заместителя директора по воспитательной работе и учителя по истории и обществознанию,  а также включил супругу в состав комиссии по распределению стимулирующих выплат, чем создал ситуацию наличия конфликта интересов, при этом не уведомил работодателя и не урегулировал конфликт интересов.</a:t>
            </a:r>
          </a:p>
          <a:p>
            <a:pPr marL="0" algn="just">
              <a:spcBef>
                <a:spcPts val="0"/>
              </a:spcBef>
              <a:buNone/>
            </a:pPr>
            <a:r>
              <a:rPr lang="ru-RU" dirty="0" smtClean="0">
                <a:latin typeface="Times New Roman" pitchFamily="18" charset="0"/>
                <a:cs typeface="Times New Roman" pitchFamily="18" charset="0"/>
              </a:rPr>
              <a:t>   Вопрос вынесен на заседание Комиссии по урегулированию конфликта интересов. Комиссией принято решение о наличии конфликта интересов в учреждении. Руководителю учреждения дан срок для принятия мер по урегулированию конфликта интересов. Если в срок конфликт не будет урегулирован, представитель нанимателя может применить дисциплинарное взыскание в виде увольнения в связи с утратой доверия.</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4" name="Заголовок 1"/>
          <p:cNvSpPr>
            <a:spLocks noGrp="1"/>
          </p:cNvSpPr>
          <p:nvPr>
            <p:ph type="title"/>
          </p:nvPr>
        </p:nvSpPr>
        <p:spPr>
          <a:xfrm>
            <a:off x="539552" y="908720"/>
            <a:ext cx="6552728" cy="648072"/>
          </a:xfrm>
          <a:solidFill>
            <a:schemeClr val="accent1">
              <a:lumMod val="20000"/>
              <a:lumOff val="80000"/>
            </a:schemeClr>
          </a:solidFill>
          <a:ln w="6350">
            <a:solidFill>
              <a:srgbClr val="00B0F0"/>
            </a:solidFill>
            <a:bevel/>
          </a:ln>
        </p:spPr>
        <p:txBody>
          <a:bodyPr>
            <a:noAutofit/>
          </a:bodyPr>
          <a:lstStyle/>
          <a:p>
            <a:pPr algn="ctr"/>
            <a:r>
              <a:rPr lang="ru-RU" sz="22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Примеры ситуаций конфликта интересов</a:t>
            </a:r>
            <a:endParaRPr lang="ru-RU" sz="22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Содержимое 2"/>
          <p:cNvSpPr>
            <a:spLocks noGrp="1"/>
          </p:cNvSpPr>
          <p:nvPr>
            <p:ph idx="1"/>
          </p:nvPr>
        </p:nvSpPr>
        <p:spPr>
          <a:xfrm>
            <a:off x="539552" y="1916832"/>
            <a:ext cx="6552728" cy="3384376"/>
          </a:xfrm>
        </p:spPr>
        <p:txBody>
          <a:bodyPr>
            <a:normAutofit/>
          </a:bodyPr>
          <a:lstStyle/>
          <a:p>
            <a:pPr marL="0">
              <a:spcBef>
                <a:spcPts val="0"/>
              </a:spcBef>
              <a:buNone/>
            </a:pPr>
            <a:r>
              <a:rPr lang="ru-RU" b="1" dirty="0" smtClean="0">
                <a:latin typeface="Times New Roman" pitchFamily="18" charset="0"/>
                <a:cs typeface="Times New Roman" pitchFamily="18" charset="0"/>
              </a:rPr>
              <a:t>Пример 3. Представление недостоверных (неполных) сведений о доходах и не урегулирование конфликта интересов руководителем учреждения.</a:t>
            </a:r>
          </a:p>
          <a:p>
            <a:pPr marL="0" algn="just">
              <a:spcBef>
                <a:spcPts val="0"/>
              </a:spcBef>
              <a:buNone/>
            </a:pPr>
            <a:r>
              <a:rPr lang="ru-RU" dirty="0" smtClean="0">
                <a:latin typeface="Times New Roman" pitchFamily="18" charset="0"/>
                <a:cs typeface="Times New Roman" pitchFamily="18" charset="0"/>
              </a:rPr>
              <a:t>   Гражданин претендующий на должность руководителя муниципального учреждения при приеме на должность представил недостоверные и неполные сведения о своих доходах, также информацию о транспортных средствах находившихся в собственности, и учредительстве в коммерческой организации.</a:t>
            </a:r>
          </a:p>
          <a:p>
            <a:pPr marL="0" algn="just">
              <a:spcBef>
                <a:spcPts val="0"/>
              </a:spcBef>
              <a:buNone/>
            </a:pPr>
            <a:r>
              <a:rPr lang="ru-RU" sz="1900" dirty="0" smtClean="0">
                <a:latin typeface="Times New Roman" pitchFamily="18" charset="0"/>
                <a:cs typeface="Times New Roman" pitchFamily="18" charset="0"/>
              </a:rPr>
              <a:t>   </a:t>
            </a:r>
            <a:endParaRPr lang="ru-RU"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88640"/>
            <a:ext cx="6347048" cy="1152128"/>
          </a:xfrm>
        </p:spPr>
        <p:txBody>
          <a:bodyPr>
            <a:noAutofit/>
          </a:bodyPr>
          <a:lstStyle/>
          <a:p>
            <a:pPr algn="ctr"/>
            <a:r>
              <a:rPr lang="ru-RU" sz="22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Обязанность руководителя учреждения представлять сведения о доходах, об имуществе и обязательствах имущественного характера</a:t>
            </a:r>
            <a:endParaRPr lang="ru-RU" sz="22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Содержимое 2"/>
          <p:cNvSpPr>
            <a:spLocks noGrp="1"/>
          </p:cNvSpPr>
          <p:nvPr>
            <p:ph idx="1"/>
          </p:nvPr>
        </p:nvSpPr>
        <p:spPr>
          <a:xfrm>
            <a:off x="457200" y="1700808"/>
            <a:ext cx="6419056" cy="3672408"/>
          </a:xfrm>
          <a:solidFill>
            <a:schemeClr val="accent1">
              <a:lumMod val="20000"/>
              <a:lumOff val="80000"/>
            </a:schemeClr>
          </a:solidFill>
        </p:spPr>
        <p:txBody>
          <a:bodyPr>
            <a:normAutofit fontScale="92500" lnSpcReduction="10000"/>
          </a:bodyPr>
          <a:lstStyle/>
          <a:p>
            <a:pPr marL="0" algn="just">
              <a:spcBef>
                <a:spcPts val="0"/>
              </a:spcBef>
              <a:buNone/>
            </a:pPr>
            <a:r>
              <a:rPr lang="ru-RU" sz="2400" dirty="0" smtClean="0">
                <a:latin typeface="Times New Roman" pitchFamily="18" charset="0"/>
                <a:cs typeface="Times New Roman" pitchFamily="18" charset="0"/>
              </a:rPr>
              <a:t>    </a:t>
            </a:r>
            <a:r>
              <a:rPr lang="ru-RU" sz="2000" dirty="0" smtClean="0">
                <a:latin typeface="Times New Roman" pitchFamily="18" charset="0"/>
                <a:cs typeface="Times New Roman" pitchFamily="18" charset="0"/>
              </a:rPr>
              <a:t>В соответствии со статьей 8 Федерального закона                              от 25.12.2008 № 273-ФЗ «О противодействии коррупции» сведения о </a:t>
            </a:r>
            <a:r>
              <a:rPr lang="ru-RU" sz="2000" u="sng" dirty="0" smtClean="0">
                <a:latin typeface="Times New Roman" pitchFamily="18" charset="0"/>
                <a:cs typeface="Times New Roman" pitchFamily="18" charset="0"/>
              </a:rPr>
              <a:t>своих</a:t>
            </a:r>
            <a:r>
              <a:rPr lang="ru-RU" sz="2000" dirty="0" smtClean="0">
                <a:latin typeface="Times New Roman" pitchFamily="18" charset="0"/>
                <a:cs typeface="Times New Roman" pitchFamily="18" charset="0"/>
              </a:rPr>
              <a:t> доходах, об имуществе и обязательствах имущественного характера, а также о доходах, об имуществе и обязательствах имущественного характера своих </a:t>
            </a:r>
            <a:r>
              <a:rPr lang="ru-RU" sz="2000" u="sng" dirty="0" smtClean="0">
                <a:latin typeface="Times New Roman" pitchFamily="18" charset="0"/>
                <a:cs typeface="Times New Roman" pitchFamily="18" charset="0"/>
              </a:rPr>
              <a:t>супруги (супруга) и несовершеннолетних детей</a:t>
            </a:r>
            <a:r>
              <a:rPr lang="ru-RU" sz="2000" dirty="0" smtClean="0">
                <a:latin typeface="Times New Roman" pitchFamily="18" charset="0"/>
                <a:cs typeface="Times New Roman" pitchFamily="18" charset="0"/>
              </a:rPr>
              <a:t> </a:t>
            </a:r>
            <a:r>
              <a:rPr lang="ru-RU" sz="2000" b="1" dirty="0" smtClean="0">
                <a:latin typeface="Times New Roman" pitchFamily="18" charset="0"/>
                <a:cs typeface="Times New Roman" pitchFamily="18" charset="0"/>
              </a:rPr>
              <a:t>обязаны</a:t>
            </a:r>
            <a:r>
              <a:rPr lang="ru-RU" sz="2000" dirty="0" smtClean="0">
                <a:latin typeface="Times New Roman" pitchFamily="18" charset="0"/>
                <a:cs typeface="Times New Roman" pitchFamily="18" charset="0"/>
              </a:rPr>
              <a:t> </a:t>
            </a:r>
            <a:r>
              <a:rPr lang="ru-RU" sz="2000" b="1" dirty="0" smtClean="0">
                <a:latin typeface="Times New Roman" pitchFamily="18" charset="0"/>
                <a:cs typeface="Times New Roman" pitchFamily="18" charset="0"/>
              </a:rPr>
              <a:t>представлять</a:t>
            </a:r>
            <a:r>
              <a:rPr lang="ru-RU" sz="2000" dirty="0" smtClean="0">
                <a:latin typeface="Times New Roman" pitchFamily="18" charset="0"/>
                <a:cs typeface="Times New Roman" pitchFamily="18" charset="0"/>
              </a:rPr>
              <a:t> представителю нанимателя (работодателю):</a:t>
            </a:r>
          </a:p>
          <a:p>
            <a:pPr marL="0" algn="just">
              <a:spcBef>
                <a:spcPts val="0"/>
              </a:spcBef>
              <a:buNone/>
            </a:pPr>
            <a:r>
              <a:rPr lang="ru-RU" sz="2000" dirty="0" smtClean="0">
                <a:latin typeface="Times New Roman" pitchFamily="18" charset="0"/>
                <a:cs typeface="Times New Roman" pitchFamily="18" charset="0"/>
              </a:rPr>
              <a:t>    1) граждане, претендующие на замещение должностей руководителей государственных (муниципальных) учреждений;</a:t>
            </a:r>
          </a:p>
          <a:p>
            <a:pPr marL="0" algn="just">
              <a:spcBef>
                <a:spcPts val="0"/>
              </a:spcBef>
              <a:buNone/>
            </a:pPr>
            <a:r>
              <a:rPr lang="ru-RU" sz="2000" dirty="0" smtClean="0">
                <a:latin typeface="Times New Roman" pitchFamily="18" charset="0"/>
                <a:cs typeface="Times New Roman" pitchFamily="18" charset="0"/>
              </a:rPr>
              <a:t>    2) лица, замещающие должности руководителей государственных (муниципальных) учреждений.</a:t>
            </a:r>
            <a:endParaRPr lang="ru-RU" sz="2000" dirty="0" smtClean="0">
              <a:latin typeface="Times New Roman" pitchFamily="18" charset="0"/>
              <a:cs typeface="Times New Roman" pitchFamily="18" charset="0"/>
              <a:hlinkClick r:id="rId2"/>
            </a:endParaRPr>
          </a:p>
          <a:p>
            <a:pPr marL="0">
              <a:spcBef>
                <a:spcPts val="0"/>
              </a:spcBef>
              <a:buNone/>
            </a:pPr>
            <a:endParaRPr lang="ru-RU"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467544" y="116632"/>
            <a:ext cx="6678488" cy="5909310"/>
          </a:xfrm>
          <a:prstGeom prst="rect">
            <a:avLst/>
          </a:prstGeom>
          <a:ln>
            <a:noFill/>
          </a:ln>
        </p:spPr>
        <p:txBody>
          <a:bodyPr wrap="square">
            <a:spAutoFit/>
          </a:bodyPr>
          <a:lstStyle/>
          <a:p>
            <a:pPr algn="just"/>
            <a:r>
              <a:rPr lang="ru-RU" dirty="0">
                <a:latin typeface="Times New Roman" pitchFamily="18" charset="0"/>
                <a:cs typeface="Times New Roman" pitchFamily="18" charset="0"/>
              </a:rPr>
              <a:t>Проверкой установлено, что:</a:t>
            </a:r>
          </a:p>
          <a:p>
            <a:pPr algn="just">
              <a:buFontTx/>
              <a:buChar char="-"/>
            </a:pPr>
            <a:r>
              <a:rPr lang="ru-RU" dirty="0">
                <a:latin typeface="Times New Roman" pitchFamily="18" charset="0"/>
                <a:cs typeface="Times New Roman" pitchFamily="18" charset="0"/>
              </a:rPr>
              <a:t>руководитель учреждения имеет право на совмещение должностей только с письменного разрешения работодателя. Разрешение на совмещение должностей руководитель не получал. Кроме того, установлено, что по результатам электронных аукционов между Управлением по капитальному строительству администрации и коммерческой организацией (учредителем и директором которой является руководитель муниципального учреждения) заключено 2 муниципальных контракта;</a:t>
            </a:r>
          </a:p>
          <a:p>
            <a:pPr algn="just">
              <a:buFontTx/>
              <a:buChar char="-"/>
            </a:pPr>
            <a:r>
              <a:rPr lang="ru-RU" dirty="0">
                <a:latin typeface="Times New Roman" pitchFamily="18" charset="0"/>
                <a:cs typeface="Times New Roman" pitchFamily="18" charset="0"/>
              </a:rPr>
              <a:t>начальник Управления по капитальному строительству администрации не принял мер по предотвращению и (или) урегулированию конфликта интересов, стороной которого является подчиненное ему лицо.</a:t>
            </a:r>
          </a:p>
          <a:p>
            <a:pPr algn="just"/>
            <a:r>
              <a:rPr lang="ru-RU" dirty="0">
                <a:latin typeface="Times New Roman" pitchFamily="18" charset="0"/>
                <a:cs typeface="Times New Roman" pitchFamily="18" charset="0"/>
              </a:rPr>
              <a:t>   Органами прокуратуры проведена проверка, по результатам которой внесено представление о рассмотрении на заседании Комиссии по урегулированию конфликта интересов вопросов применения к начальнику Управления по капитальному строительству администрации мер дисциплинарной ответственности и к руководителю учреждения дисциплинарного взыскания в виде расторжения трудового договора в связи с утратой доверия.</a:t>
            </a:r>
          </a:p>
        </p:txBody>
      </p:sp>
    </p:spTree>
    <p:extLst>
      <p:ext uri="{BB962C8B-B14F-4D97-AF65-F5344CB8AC3E}">
        <p14:creationId xmlns:p14="http://schemas.microsoft.com/office/powerpoint/2010/main" xmlns="" val="207931653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827584" y="2420888"/>
            <a:ext cx="6347714" cy="1556441"/>
          </a:xfrm>
        </p:spPr>
        <p:txBody>
          <a:bodyPr>
            <a:normAutofit/>
          </a:bodyPr>
          <a:lstStyle/>
          <a:p>
            <a:pPr algn="ctr"/>
            <a:endParaRPr lang="ru-RU" sz="2800" dirty="0" smtClean="0">
              <a:latin typeface="Times New Roman" panose="02020603050405020304" pitchFamily="18" charset="0"/>
              <a:cs typeface="Times New Roman" panose="02020603050405020304" pitchFamily="18" charset="0"/>
            </a:endParaRPr>
          </a:p>
          <a:p>
            <a:pPr marL="0" indent="0" algn="ctr">
              <a:buNone/>
            </a:pPr>
            <a:r>
              <a:rPr lang="ru-RU" sz="2800"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Спасибо за внимание!</a:t>
            </a:r>
            <a:endParaRPr lang="ru-RU" sz="2800"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968253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7584" y="980728"/>
            <a:ext cx="6275040" cy="4392488"/>
          </a:xfrm>
          <a:solidFill>
            <a:schemeClr val="accent1">
              <a:lumMod val="20000"/>
              <a:lumOff val="80000"/>
            </a:schemeClr>
          </a:solidFill>
        </p:spPr>
        <p:txBody>
          <a:bodyPr>
            <a:noAutofit/>
          </a:bodyPr>
          <a:lstStyle/>
          <a:p>
            <a:pPr algn="just"/>
            <a:r>
              <a:rPr lang="ru-RU" sz="2000" dirty="0" smtClean="0">
                <a:solidFill>
                  <a:schemeClr val="tx1"/>
                </a:solidFill>
                <a:latin typeface="Times New Roman" pitchFamily="18" charset="0"/>
                <a:cs typeface="Times New Roman" pitchFamily="18" charset="0"/>
              </a:rPr>
              <a:t>	Организации </a:t>
            </a:r>
            <a:r>
              <a:rPr lang="ru-RU" sz="2000" b="1" dirty="0" smtClean="0">
                <a:solidFill>
                  <a:schemeClr val="tx1"/>
                </a:solidFill>
                <a:latin typeface="Times New Roman" pitchFamily="18" charset="0"/>
                <a:cs typeface="Times New Roman" pitchFamily="18" charset="0"/>
              </a:rPr>
              <a:t>обязаны</a:t>
            </a:r>
            <a:r>
              <a:rPr lang="ru-RU" sz="2000" dirty="0" smtClean="0">
                <a:solidFill>
                  <a:schemeClr val="tx1"/>
                </a:solidFill>
                <a:latin typeface="Times New Roman" pitchFamily="18" charset="0"/>
                <a:cs typeface="Times New Roman" pitchFamily="18" charset="0"/>
              </a:rPr>
              <a:t> разрабатывать и принимать меры по предупреждению коррупции.</a:t>
            </a:r>
            <a:br>
              <a:rPr lang="ru-RU" sz="2000" dirty="0" smtClean="0">
                <a:solidFill>
                  <a:schemeClr val="tx1"/>
                </a:solidFill>
                <a:latin typeface="Times New Roman" pitchFamily="18" charset="0"/>
                <a:cs typeface="Times New Roman" pitchFamily="18" charset="0"/>
              </a:rPr>
            </a:br>
            <a:r>
              <a:rPr lang="ru-RU" sz="2000" dirty="0" smtClean="0">
                <a:solidFill>
                  <a:schemeClr val="tx1"/>
                </a:solidFill>
                <a:latin typeface="Times New Roman" pitchFamily="18" charset="0"/>
                <a:cs typeface="Times New Roman" pitchFamily="18" charset="0"/>
              </a:rPr>
              <a:t/>
            </a:r>
            <a:br>
              <a:rPr lang="ru-RU" sz="2000" dirty="0" smtClean="0">
                <a:solidFill>
                  <a:schemeClr val="tx1"/>
                </a:solidFill>
                <a:latin typeface="Times New Roman" pitchFamily="18" charset="0"/>
                <a:cs typeface="Times New Roman" pitchFamily="18" charset="0"/>
              </a:rPr>
            </a:br>
            <a:r>
              <a:rPr lang="ru-RU" sz="2000" dirty="0" smtClean="0">
                <a:solidFill>
                  <a:schemeClr val="tx1"/>
                </a:solidFill>
                <a:latin typeface="Times New Roman" pitchFamily="18" charset="0"/>
                <a:cs typeface="Times New Roman" pitchFamily="18" charset="0"/>
              </a:rPr>
              <a:t>	Меры по предупреждению коррупции, принимаемые в организации, включают в себя:</a:t>
            </a:r>
            <a:br>
              <a:rPr lang="ru-RU" sz="2000" dirty="0" smtClean="0">
                <a:solidFill>
                  <a:schemeClr val="tx1"/>
                </a:solidFill>
                <a:latin typeface="Times New Roman" pitchFamily="18" charset="0"/>
                <a:cs typeface="Times New Roman" pitchFamily="18" charset="0"/>
              </a:rPr>
            </a:br>
            <a:r>
              <a:rPr lang="ru-RU" sz="2000" dirty="0" smtClean="0">
                <a:solidFill>
                  <a:schemeClr val="tx1"/>
                </a:solidFill>
                <a:latin typeface="Times New Roman" pitchFamily="18" charset="0"/>
                <a:cs typeface="Times New Roman" pitchFamily="18" charset="0"/>
              </a:rPr>
              <a:t>1) определение подразделений или должностных лиц, ответственных за профилактику коррупционных и иных правонарушений;</a:t>
            </a:r>
            <a:br>
              <a:rPr lang="ru-RU" sz="2000" dirty="0" smtClean="0">
                <a:solidFill>
                  <a:schemeClr val="tx1"/>
                </a:solidFill>
                <a:latin typeface="Times New Roman" pitchFamily="18" charset="0"/>
                <a:cs typeface="Times New Roman" pitchFamily="18" charset="0"/>
              </a:rPr>
            </a:br>
            <a:r>
              <a:rPr lang="ru-RU" sz="2000" dirty="0" smtClean="0">
                <a:solidFill>
                  <a:schemeClr val="tx1"/>
                </a:solidFill>
                <a:latin typeface="Times New Roman" pitchFamily="18" charset="0"/>
                <a:cs typeface="Times New Roman" pitchFamily="18" charset="0"/>
              </a:rPr>
              <a:t>2) сотрудничество организации с правоохранительными органами;</a:t>
            </a:r>
            <a:br>
              <a:rPr lang="ru-RU" sz="2000" dirty="0" smtClean="0">
                <a:solidFill>
                  <a:schemeClr val="tx1"/>
                </a:solidFill>
                <a:latin typeface="Times New Roman" pitchFamily="18" charset="0"/>
                <a:cs typeface="Times New Roman" pitchFamily="18" charset="0"/>
              </a:rPr>
            </a:br>
            <a:r>
              <a:rPr lang="ru-RU" sz="2000" dirty="0" smtClean="0">
                <a:solidFill>
                  <a:schemeClr val="tx1"/>
                </a:solidFill>
                <a:latin typeface="Times New Roman" pitchFamily="18" charset="0"/>
                <a:cs typeface="Times New Roman" pitchFamily="18" charset="0"/>
              </a:rPr>
              <a:t>3) разработку и внедрение в практику стандартов и процедур, направленных на обеспечение добросовестной работы организации;</a:t>
            </a:r>
            <a:br>
              <a:rPr lang="ru-RU" sz="2000" dirty="0" smtClean="0">
                <a:solidFill>
                  <a:schemeClr val="tx1"/>
                </a:solidFill>
                <a:latin typeface="Times New Roman" pitchFamily="18" charset="0"/>
                <a:cs typeface="Times New Roman" pitchFamily="18" charset="0"/>
              </a:rPr>
            </a:br>
            <a:endParaRPr lang="ru-RU" sz="2000" dirty="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11868933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1115616" y="2060848"/>
            <a:ext cx="5832648" cy="2246769"/>
          </a:xfrm>
          <a:prstGeom prst="rect">
            <a:avLst/>
          </a:prstGeom>
        </p:spPr>
        <p:txBody>
          <a:bodyPr wrap="square">
            <a:spAutoFit/>
          </a:bodyPr>
          <a:lstStyle/>
          <a:p>
            <a:pPr algn="just"/>
            <a:r>
              <a:rPr lang="ru-RU" sz="2000" dirty="0">
                <a:latin typeface="Times New Roman" pitchFamily="18" charset="0"/>
                <a:cs typeface="Times New Roman" pitchFamily="18" charset="0"/>
              </a:rPr>
              <a:t>4) принятие кодекса этики и служебного поведения работников организации;</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5) предотвращение и урегулирование конфликта интересов;</a:t>
            </a:r>
            <a:br>
              <a:rPr lang="ru-RU" sz="2000" dirty="0">
                <a:latin typeface="Times New Roman" pitchFamily="18" charset="0"/>
                <a:cs typeface="Times New Roman" pitchFamily="18" charset="0"/>
              </a:rPr>
            </a:br>
            <a:r>
              <a:rPr lang="ru-RU" sz="2000" dirty="0">
                <a:latin typeface="Times New Roman" pitchFamily="18" charset="0"/>
                <a:cs typeface="Times New Roman" pitchFamily="18" charset="0"/>
              </a:rPr>
              <a:t>6) недопущение составления неофициальной отчетности и использования поддельных документов.</a:t>
            </a:r>
            <a:endParaRPr lang="ru-RU" sz="2000" dirty="0"/>
          </a:p>
        </p:txBody>
      </p:sp>
    </p:spTree>
    <p:extLst>
      <p:ext uri="{BB962C8B-B14F-4D97-AF65-F5344CB8AC3E}">
        <p14:creationId xmlns:p14="http://schemas.microsoft.com/office/powerpoint/2010/main" xmlns="" val="3481739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1772816"/>
            <a:ext cx="6552728" cy="2952328"/>
          </a:xfrm>
          <a:solidFill>
            <a:schemeClr val="accent1">
              <a:lumMod val="20000"/>
              <a:lumOff val="80000"/>
            </a:schemeClr>
          </a:solidFill>
        </p:spPr>
        <p:txBody>
          <a:bodyPr>
            <a:noAutofit/>
          </a:bodyPr>
          <a:lstStyle/>
          <a:p>
            <a:pPr algn="just">
              <a:buNone/>
            </a:pPr>
            <a:r>
              <a:rPr lang="ru-RU" sz="1900" b="1" dirty="0" smtClean="0">
                <a:solidFill>
                  <a:schemeClr val="tx1"/>
                </a:solidFill>
                <a:latin typeface="Times New Roman" pitchFamily="18" charset="0"/>
                <a:cs typeface="Times New Roman" pitchFamily="18" charset="0"/>
              </a:rPr>
              <a:t>	Под конфликтом интересов</a:t>
            </a:r>
            <a:r>
              <a:rPr lang="ru-RU" sz="1900" dirty="0" smtClean="0">
                <a:solidFill>
                  <a:schemeClr val="tx1"/>
                </a:solidFill>
                <a:latin typeface="Times New Roman" pitchFamily="18" charset="0"/>
                <a:cs typeface="Times New Roman" pitchFamily="18" charset="0"/>
              </a:rPr>
              <a:t> понимается ситуация, при которой личная заинтересованность (прямая или косвенная) лица, замещающего должность, замещение которой предусматривает обязанность принимать меры по предотвращению и урегулированию конфликта интересов, влияет или может повлиять на надлежащее, объективное и беспристрастное исполнение им должностных (служебных) обязанностей (осуществление полномочий).</a:t>
            </a:r>
          </a:p>
          <a:p>
            <a:pPr>
              <a:buNone/>
            </a:pPr>
            <a:r>
              <a:rPr lang="ru-RU" sz="1900" dirty="0" smtClean="0">
                <a:solidFill>
                  <a:schemeClr val="tx1"/>
                </a:solidFill>
                <a:latin typeface="Times New Roman" pitchFamily="18" charset="0"/>
                <a:cs typeface="Times New Roman" pitchFamily="18" charset="0"/>
              </a:rPr>
              <a:t> </a:t>
            </a:r>
            <a:endParaRPr lang="ru-RU" sz="19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Прямоугольник 1"/>
          <p:cNvSpPr/>
          <p:nvPr/>
        </p:nvSpPr>
        <p:spPr>
          <a:xfrm>
            <a:off x="899592" y="1268760"/>
            <a:ext cx="6030416" cy="3970318"/>
          </a:xfrm>
          <a:prstGeom prst="rect">
            <a:avLst/>
          </a:prstGeom>
          <a:noFill/>
        </p:spPr>
        <p:txBody>
          <a:bodyPr wrap="square">
            <a:spAutoFit/>
          </a:bodyPr>
          <a:lstStyle/>
          <a:p>
            <a:pPr algn="just">
              <a:buNone/>
            </a:pPr>
            <a:r>
              <a:rPr lang="ru-RU" b="1" dirty="0">
                <a:latin typeface="Times New Roman" pitchFamily="18" charset="0"/>
                <a:cs typeface="Times New Roman" pitchFamily="18" charset="0"/>
              </a:rPr>
              <a:t>Под личной заинтересованностью</a:t>
            </a:r>
            <a:r>
              <a:rPr lang="ru-RU" dirty="0">
                <a:latin typeface="Times New Roman" pitchFamily="18" charset="0"/>
                <a:cs typeface="Times New Roman" pitchFamily="18" charset="0"/>
              </a:rPr>
              <a:t> понимается возможность получения доходов в виде денег, иного имущества, в том числе имущественных прав, услуг имущественного характера, результатов выполненных работ или каких-либо выгод (преимуществ) лицом, указанным в части 1 настоящей статьи, и (или) состоящими с ним в близком родстве или свойстве лицами (родителями, супругами, детьми, братьями, сестрами, а также братьями, сестрами, родителями, детьми супругов и супругами детей), гражданами или организациями, с которыми лицо, указанное в части 1 настоящей статьи, и (или) лица, состоящие с ним в близком родстве или свойстве, связаны имущественными, корпоративными или иными близкими отношениями.</a:t>
            </a:r>
            <a:r>
              <a:rPr lang="ru-RU" b="1" dirty="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Tree>
    <p:extLst>
      <p:ext uri="{BB962C8B-B14F-4D97-AF65-F5344CB8AC3E}">
        <p14:creationId xmlns:p14="http://schemas.microsoft.com/office/powerpoint/2010/main" xmlns="" val="1649036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8" y="1124744"/>
            <a:ext cx="6347713" cy="1320800"/>
          </a:xfrm>
        </p:spPr>
        <p:txBody>
          <a:bodyPr>
            <a:normAutofit/>
          </a:bodyPr>
          <a:lstStyle/>
          <a:p>
            <a:pPr algn="ctr"/>
            <a:r>
              <a:rPr lang="ru-RU" sz="22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Основанием для возникновения конфликта интересов может послужить:</a:t>
            </a:r>
            <a:endParaRPr lang="ru-RU" sz="2200" dirty="0">
              <a:effectLst>
                <a:outerShdw blurRad="38100" dist="38100" dir="2700000" algn="tl">
                  <a:srgbClr val="000000">
                    <a:alpha val="43137"/>
                  </a:srgbClr>
                </a:outerShdw>
              </a:effectLst>
            </a:endParaRPr>
          </a:p>
        </p:txBody>
      </p:sp>
      <p:sp>
        <p:nvSpPr>
          <p:cNvPr id="3" name="Объект 2"/>
          <p:cNvSpPr>
            <a:spLocks noGrp="1"/>
          </p:cNvSpPr>
          <p:nvPr>
            <p:ph idx="1"/>
          </p:nvPr>
        </p:nvSpPr>
        <p:spPr>
          <a:xfrm>
            <a:off x="609598" y="2564904"/>
            <a:ext cx="6347714" cy="2232248"/>
          </a:xfrm>
        </p:spPr>
        <p:txBody>
          <a:bodyPr/>
          <a:lstStyle/>
          <a:p>
            <a:pPr marL="0" algn="just">
              <a:spcBef>
                <a:spcPts val="0"/>
              </a:spcBef>
              <a:buFontTx/>
              <a:buChar char="-"/>
            </a:pPr>
            <a:r>
              <a:rPr lang="ru-RU" dirty="0">
                <a:latin typeface="Times New Roman" pitchFamily="18" charset="0"/>
                <a:cs typeface="Times New Roman" pitchFamily="18" charset="0"/>
              </a:rPr>
              <a:t>использование служебного положения для лоббирования чьих-либо интересов;</a:t>
            </a:r>
          </a:p>
          <a:p>
            <a:pPr marL="0" algn="just">
              <a:spcBef>
                <a:spcPts val="0"/>
              </a:spcBef>
              <a:buFontTx/>
              <a:buChar char="-"/>
            </a:pPr>
            <a:r>
              <a:rPr lang="ru-RU" dirty="0">
                <a:latin typeface="Times New Roman" pitchFamily="18" charset="0"/>
                <a:cs typeface="Times New Roman" pitchFamily="18" charset="0"/>
              </a:rPr>
              <a:t>корыстное использование конфиденциальной и служебной информации;</a:t>
            </a:r>
          </a:p>
          <a:p>
            <a:pPr marL="0" algn="just">
              <a:spcBef>
                <a:spcPts val="0"/>
              </a:spcBef>
              <a:buFontTx/>
              <a:buChar char="-"/>
            </a:pPr>
            <a:r>
              <a:rPr lang="ru-RU" dirty="0">
                <a:latin typeface="Times New Roman" pitchFamily="18" charset="0"/>
                <a:cs typeface="Times New Roman" pitchFamily="18" charset="0"/>
              </a:rPr>
              <a:t>использование ресурсов своей организации или курируемых организаций в личных </a:t>
            </a:r>
            <a:r>
              <a:rPr lang="ru-RU" dirty="0" smtClean="0">
                <a:latin typeface="Times New Roman" pitchFamily="18" charset="0"/>
                <a:cs typeface="Times New Roman" pitchFamily="18" charset="0"/>
              </a:rPr>
              <a:t>интересах;</a:t>
            </a:r>
            <a:endParaRPr lang="ru-RU" dirty="0"/>
          </a:p>
        </p:txBody>
      </p:sp>
    </p:spTree>
    <p:extLst>
      <p:ext uri="{BB962C8B-B14F-4D97-AF65-F5344CB8AC3E}">
        <p14:creationId xmlns:p14="http://schemas.microsoft.com/office/powerpoint/2010/main" xmlns="" val="31130242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908720"/>
            <a:ext cx="6347713" cy="1008112"/>
          </a:xfrm>
        </p:spPr>
        <p:txBody>
          <a:bodyPr>
            <a:normAutofit fontScale="90000"/>
          </a:bodyPr>
          <a:lstStyle/>
          <a:p>
            <a:pPr algn="ctr"/>
            <a:r>
              <a:rPr lang="ru-RU" sz="24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Основанием для возникновения конфликта интересов может послужить:</a:t>
            </a:r>
            <a:r>
              <a:rPr lang="ru-RU" b="1" dirty="0">
                <a:effectLst>
                  <a:outerShdw blurRad="38100" dist="38100" dir="2700000" algn="tl">
                    <a:srgbClr val="000000">
                      <a:alpha val="43137"/>
                    </a:srgbClr>
                  </a:outerShdw>
                </a:effectLst>
                <a:latin typeface="Times New Roman" pitchFamily="18" charset="0"/>
                <a:cs typeface="Times New Roman" pitchFamily="18" charset="0"/>
              </a:rPr>
              <a:t/>
            </a:r>
            <a:br>
              <a:rPr lang="ru-RU" b="1" dirty="0">
                <a:effectLst>
                  <a:outerShdw blurRad="38100" dist="38100" dir="2700000" algn="tl">
                    <a:srgbClr val="000000">
                      <a:alpha val="43137"/>
                    </a:srgbClr>
                  </a:outerShdw>
                </a:effectLst>
                <a:latin typeface="Times New Roman" pitchFamily="18" charset="0"/>
                <a:cs typeface="Times New Roman" pitchFamily="18" charset="0"/>
              </a:rPr>
            </a:br>
            <a:endParaRPr lang="ru-RU" dirty="0">
              <a:effectLst>
                <a:outerShdw blurRad="38100" dist="38100" dir="2700000" algn="tl">
                  <a:srgbClr val="000000">
                    <a:alpha val="43137"/>
                  </a:srgbClr>
                </a:outerShdw>
              </a:effectLst>
            </a:endParaRPr>
          </a:p>
        </p:txBody>
      </p:sp>
      <p:sp>
        <p:nvSpPr>
          <p:cNvPr id="3" name="Объект 2"/>
          <p:cNvSpPr>
            <a:spLocks noGrp="1"/>
          </p:cNvSpPr>
          <p:nvPr>
            <p:ph idx="1"/>
          </p:nvPr>
        </p:nvSpPr>
        <p:spPr>
          <a:xfrm>
            <a:off x="609600" y="2060848"/>
            <a:ext cx="6347714" cy="2952328"/>
          </a:xfrm>
        </p:spPr>
        <p:txBody>
          <a:bodyPr/>
          <a:lstStyle/>
          <a:p>
            <a:pPr marL="0" algn="just">
              <a:spcBef>
                <a:spcPts val="0"/>
              </a:spcBef>
              <a:buFontTx/>
              <a:buChar char="-"/>
            </a:pPr>
            <a:r>
              <a:rPr lang="ru-RU" dirty="0">
                <a:latin typeface="Times New Roman" pitchFamily="18" charset="0"/>
                <a:cs typeface="Times New Roman" pitchFamily="18" charset="0"/>
              </a:rPr>
              <a:t>использование служебного положения для целей развития личного бизнеса или бизнеса близких родственников и членов семьи;</a:t>
            </a:r>
          </a:p>
          <a:p>
            <a:pPr marL="0" algn="just">
              <a:spcBef>
                <a:spcPts val="0"/>
              </a:spcBef>
              <a:buFontTx/>
              <a:buChar char="-"/>
            </a:pPr>
            <a:r>
              <a:rPr lang="ru-RU" dirty="0">
                <a:latin typeface="Times New Roman" pitchFamily="18" charset="0"/>
                <a:cs typeface="Times New Roman" pitchFamily="18" charset="0"/>
              </a:rPr>
              <a:t>разрешение дел, касающихся близких ему людей (родственников или друзей);</a:t>
            </a:r>
          </a:p>
          <a:p>
            <a:pPr marL="0" algn="just">
              <a:spcBef>
                <a:spcPts val="0"/>
              </a:spcBef>
              <a:buFontTx/>
              <a:buChar char="-"/>
            </a:pPr>
            <a:r>
              <a:rPr lang="ru-RU" dirty="0">
                <a:latin typeface="Times New Roman" pitchFamily="18" charset="0"/>
                <a:cs typeface="Times New Roman" pitchFamily="18" charset="0"/>
              </a:rPr>
              <a:t>наличие в служебных полномочиях сфер, подразумевающих принятие решений на основе субъективных оценок;</a:t>
            </a:r>
          </a:p>
          <a:p>
            <a:pPr marL="0" algn="just">
              <a:spcBef>
                <a:spcPts val="0"/>
              </a:spcBef>
              <a:buNone/>
            </a:pPr>
            <a:r>
              <a:rPr lang="ru-RU" dirty="0">
                <a:latin typeface="Times New Roman" pitchFamily="18" charset="0"/>
                <a:cs typeface="Times New Roman" pitchFamily="18" charset="0"/>
              </a:rPr>
              <a:t>- несовершенство системы отчетности, контроля и аудита деятельности.</a:t>
            </a:r>
          </a:p>
          <a:p>
            <a:endParaRPr lang="ru-RU" dirty="0"/>
          </a:p>
        </p:txBody>
      </p:sp>
    </p:spTree>
    <p:extLst>
      <p:ext uri="{BB962C8B-B14F-4D97-AF65-F5344CB8AC3E}">
        <p14:creationId xmlns:p14="http://schemas.microsoft.com/office/powerpoint/2010/main" xmlns="" val="23808501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249263"/>
            <a:ext cx="6106728" cy="706090"/>
          </a:xfrm>
        </p:spPr>
        <p:txBody>
          <a:bodyPr>
            <a:noAutofit/>
          </a:bodyPr>
          <a:lstStyle/>
          <a:p>
            <a:pPr algn="ctr"/>
            <a:r>
              <a:rPr lang="ru-RU" sz="2200" b="1" dirty="0" smtClean="0">
                <a:solidFill>
                  <a:schemeClr val="tx1"/>
                </a:solidFill>
                <a:effectLst>
                  <a:outerShdw blurRad="38100" dist="38100" dir="2700000" algn="tl">
                    <a:srgbClr val="000000">
                      <a:alpha val="43137"/>
                    </a:srgbClr>
                  </a:outerShdw>
                </a:effectLst>
                <a:latin typeface="Times New Roman" pitchFamily="18" charset="0"/>
                <a:cs typeface="Times New Roman" pitchFamily="18" charset="0"/>
              </a:rPr>
              <a:t>Конфликт интересов по «кругу лиц»</a:t>
            </a:r>
            <a:endParaRPr lang="ru-RU" sz="2200" b="1" dirty="0">
              <a:solidFill>
                <a:schemeClr val="tx1"/>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Содержимое 2"/>
          <p:cNvSpPr>
            <a:spLocks noGrp="1"/>
          </p:cNvSpPr>
          <p:nvPr>
            <p:ph idx="1"/>
          </p:nvPr>
        </p:nvSpPr>
        <p:spPr>
          <a:xfrm>
            <a:off x="395536" y="1196752"/>
            <a:ext cx="6768752" cy="5217443"/>
          </a:xfrm>
        </p:spPr>
        <p:txBody>
          <a:bodyPr>
            <a:normAutofit/>
          </a:bodyPr>
          <a:lstStyle/>
          <a:p>
            <a:pPr>
              <a:buNone/>
            </a:pPr>
            <a:endParaRPr lang="ru-RU" sz="200" dirty="0"/>
          </a:p>
        </p:txBody>
      </p:sp>
      <p:sp>
        <p:nvSpPr>
          <p:cNvPr id="5" name="Овал 4"/>
          <p:cNvSpPr/>
          <p:nvPr/>
        </p:nvSpPr>
        <p:spPr>
          <a:xfrm>
            <a:off x="3279344" y="2512664"/>
            <a:ext cx="2448272" cy="108012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dirty="0" smtClean="0">
                <a:solidFill>
                  <a:schemeClr val="tx1"/>
                </a:solidFill>
                <a:latin typeface="Times New Roman" panose="02020603050405020304" pitchFamily="18" charset="0"/>
                <a:cs typeface="Times New Roman" panose="02020603050405020304" pitchFamily="18" charset="0"/>
              </a:rPr>
              <a:t>Руководитель учреждения</a:t>
            </a:r>
            <a:endParaRPr lang="ru-RU" dirty="0">
              <a:solidFill>
                <a:schemeClr val="tx1"/>
              </a:solidFill>
              <a:latin typeface="Times New Roman" panose="02020603050405020304" pitchFamily="18" charset="0"/>
              <a:cs typeface="Times New Roman" panose="02020603050405020304" pitchFamily="18" charset="0"/>
            </a:endParaRPr>
          </a:p>
        </p:txBody>
      </p:sp>
      <p:sp>
        <p:nvSpPr>
          <p:cNvPr id="6" name="Скругленный прямоугольник 5"/>
          <p:cNvSpPr/>
          <p:nvPr/>
        </p:nvSpPr>
        <p:spPr>
          <a:xfrm>
            <a:off x="458593" y="2214649"/>
            <a:ext cx="2520280" cy="771257"/>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chemeClr val="tx1"/>
                </a:solidFill>
                <a:latin typeface="Times New Roman" panose="02020603050405020304" pitchFamily="18" charset="0"/>
                <a:cs typeface="Times New Roman" panose="02020603050405020304" pitchFamily="18" charset="0"/>
              </a:rPr>
              <a:t>Дети руководителя и дети супругов руководителя</a:t>
            </a:r>
            <a:endParaRPr lang="ru-RU" sz="1600" dirty="0">
              <a:solidFill>
                <a:schemeClr val="tx1"/>
              </a:solidFill>
              <a:latin typeface="Times New Roman" panose="02020603050405020304" pitchFamily="18" charset="0"/>
              <a:cs typeface="Times New Roman" panose="02020603050405020304" pitchFamily="18" charset="0"/>
            </a:endParaRPr>
          </a:p>
        </p:txBody>
      </p:sp>
      <p:sp>
        <p:nvSpPr>
          <p:cNvPr id="7" name="Скругленный прямоугольник 6"/>
          <p:cNvSpPr/>
          <p:nvPr/>
        </p:nvSpPr>
        <p:spPr>
          <a:xfrm>
            <a:off x="4604395" y="1347318"/>
            <a:ext cx="2376264" cy="751500"/>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chemeClr val="tx1"/>
                </a:solidFill>
                <a:latin typeface="Times New Roman" panose="02020603050405020304" pitchFamily="18" charset="0"/>
                <a:cs typeface="Times New Roman" panose="02020603050405020304" pitchFamily="18" charset="0"/>
              </a:rPr>
              <a:t>Супруги руководителя, супруги детей руководителя</a:t>
            </a:r>
            <a:endParaRPr lang="ru-RU" sz="1600" dirty="0">
              <a:solidFill>
                <a:schemeClr val="tx1"/>
              </a:solidFill>
              <a:latin typeface="Times New Roman" panose="02020603050405020304" pitchFamily="18" charset="0"/>
              <a:cs typeface="Times New Roman" panose="02020603050405020304" pitchFamily="18" charset="0"/>
            </a:endParaRPr>
          </a:p>
        </p:txBody>
      </p:sp>
      <p:sp>
        <p:nvSpPr>
          <p:cNvPr id="9" name="Скругленный прямоугольник 8"/>
          <p:cNvSpPr/>
          <p:nvPr/>
        </p:nvSpPr>
        <p:spPr>
          <a:xfrm>
            <a:off x="1559959" y="1351916"/>
            <a:ext cx="2376264" cy="600195"/>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chemeClr val="tx1"/>
                </a:solidFill>
                <a:latin typeface="Times New Roman" panose="02020603050405020304" pitchFamily="18" charset="0"/>
                <a:cs typeface="Times New Roman" panose="02020603050405020304" pitchFamily="18" charset="0"/>
              </a:rPr>
              <a:t>Родители, братья, сестры руководителя</a:t>
            </a:r>
            <a:endParaRPr lang="ru-RU" sz="1600" dirty="0">
              <a:solidFill>
                <a:schemeClr val="tx1"/>
              </a:solidFill>
              <a:latin typeface="Times New Roman" panose="02020603050405020304" pitchFamily="18" charset="0"/>
              <a:cs typeface="Times New Roman" panose="02020603050405020304" pitchFamily="18" charset="0"/>
            </a:endParaRPr>
          </a:p>
        </p:txBody>
      </p:sp>
      <p:sp>
        <p:nvSpPr>
          <p:cNvPr id="10" name="Скругленный прямоугольник 9"/>
          <p:cNvSpPr/>
          <p:nvPr/>
        </p:nvSpPr>
        <p:spPr>
          <a:xfrm>
            <a:off x="5182324" y="3717032"/>
            <a:ext cx="1944216" cy="1028802"/>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chemeClr val="tx1"/>
                </a:solidFill>
                <a:latin typeface="Times New Roman" panose="02020603050405020304" pitchFamily="18" charset="0"/>
                <a:cs typeface="Times New Roman" panose="02020603050405020304" pitchFamily="18" charset="0"/>
              </a:rPr>
              <a:t>Друзья руководителя, его дальние родственники</a:t>
            </a:r>
            <a:endParaRPr lang="ru-RU" sz="1600" dirty="0">
              <a:solidFill>
                <a:schemeClr val="tx1"/>
              </a:solidFill>
              <a:latin typeface="Times New Roman" panose="02020603050405020304" pitchFamily="18" charset="0"/>
              <a:cs typeface="Times New Roman" panose="02020603050405020304" pitchFamily="18" charset="0"/>
            </a:endParaRPr>
          </a:p>
        </p:txBody>
      </p:sp>
      <p:sp>
        <p:nvSpPr>
          <p:cNvPr id="12" name="Скругленный прямоугольник 11"/>
          <p:cNvSpPr/>
          <p:nvPr/>
        </p:nvSpPr>
        <p:spPr>
          <a:xfrm>
            <a:off x="477888" y="3540107"/>
            <a:ext cx="2797968" cy="1118010"/>
          </a:xfrm>
          <a:prstGeom prst="round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400" dirty="0" smtClean="0">
                <a:solidFill>
                  <a:schemeClr val="tx1"/>
                </a:solidFill>
                <a:latin typeface="Times New Roman" panose="02020603050405020304" pitchFamily="18" charset="0"/>
                <a:cs typeface="Times New Roman" panose="02020603050405020304" pitchFamily="18" charset="0"/>
              </a:rPr>
              <a:t>Гражданин или организация, с которыми руководитель связан финансовыми или иными обязательствами </a:t>
            </a:r>
            <a:endParaRPr lang="ru-RU" sz="1400" dirty="0">
              <a:solidFill>
                <a:schemeClr val="tx1"/>
              </a:solidFill>
              <a:latin typeface="Times New Roman" panose="02020603050405020304" pitchFamily="18" charset="0"/>
              <a:cs typeface="Times New Roman" panose="02020603050405020304" pitchFamily="18" charset="0"/>
            </a:endParaRPr>
          </a:p>
        </p:txBody>
      </p:sp>
      <p:sp>
        <p:nvSpPr>
          <p:cNvPr id="13" name="Скругленный прямоугольник 12"/>
          <p:cNvSpPr/>
          <p:nvPr/>
        </p:nvSpPr>
        <p:spPr>
          <a:xfrm>
            <a:off x="1547664" y="4852080"/>
            <a:ext cx="3528392" cy="833480"/>
          </a:xfrm>
          <a:prstGeom prst="round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1600" dirty="0" smtClean="0">
                <a:solidFill>
                  <a:schemeClr val="tx1"/>
                </a:solidFill>
                <a:latin typeface="Times New Roman" panose="02020603050405020304" pitchFamily="18" charset="0"/>
                <a:cs typeface="Times New Roman" panose="02020603050405020304" pitchFamily="18" charset="0"/>
              </a:rPr>
              <a:t>Организации, владельцем, руководителем которых являлся (является) руководитель</a:t>
            </a:r>
            <a:endParaRPr lang="ru-RU" sz="1600" dirty="0">
              <a:solidFill>
                <a:schemeClr val="tx1"/>
              </a:solidFill>
              <a:latin typeface="Times New Roman" panose="02020603050405020304" pitchFamily="18" charset="0"/>
              <a:cs typeface="Times New Roman" panose="02020603050405020304" pitchFamily="18" charset="0"/>
            </a:endParaRPr>
          </a:p>
        </p:txBody>
      </p:sp>
      <p:cxnSp>
        <p:nvCxnSpPr>
          <p:cNvPr id="15" name="Прямая со стрелкой 14"/>
          <p:cNvCxnSpPr/>
          <p:nvPr/>
        </p:nvCxnSpPr>
        <p:spPr>
          <a:xfrm flipH="1" flipV="1">
            <a:off x="3481185" y="1969294"/>
            <a:ext cx="730775" cy="54337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7" name="Прямая со стрелкой 16"/>
          <p:cNvCxnSpPr/>
          <p:nvPr/>
        </p:nvCxnSpPr>
        <p:spPr>
          <a:xfrm flipV="1">
            <a:off x="5364088" y="2114035"/>
            <a:ext cx="494881" cy="500779"/>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Прямая со стрелкой 28"/>
          <p:cNvCxnSpPr>
            <a:endCxn id="6" idx="3"/>
          </p:cNvCxnSpPr>
          <p:nvPr/>
        </p:nvCxnSpPr>
        <p:spPr>
          <a:xfrm flipH="1" flipV="1">
            <a:off x="2978873" y="2600278"/>
            <a:ext cx="332987" cy="3246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Прямая со стрелкой 23"/>
          <p:cNvCxnSpPr/>
          <p:nvPr/>
        </p:nvCxnSpPr>
        <p:spPr>
          <a:xfrm flipH="1">
            <a:off x="3311860" y="3540107"/>
            <a:ext cx="572455" cy="50230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Прямая со стрелкой 27"/>
          <p:cNvCxnSpPr/>
          <p:nvPr/>
        </p:nvCxnSpPr>
        <p:spPr>
          <a:xfrm flipH="1">
            <a:off x="3916831" y="3540107"/>
            <a:ext cx="504056" cy="125136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Прямая со стрелкой 30"/>
          <p:cNvCxnSpPr/>
          <p:nvPr/>
        </p:nvCxnSpPr>
        <p:spPr>
          <a:xfrm>
            <a:off x="5563854" y="3356992"/>
            <a:ext cx="444697" cy="33232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2178</TotalTime>
  <Words>1140</Words>
  <Application>Microsoft Office PowerPoint</Application>
  <PresentationFormat>Экран (4:3)</PresentationFormat>
  <Paragraphs>77</Paragraphs>
  <Slides>21</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Грань</vt:lpstr>
      <vt:lpstr>Слайд 1</vt:lpstr>
      <vt:lpstr>Обязанность руководителя учреждения представлять сведения о доходах, об имуществе и обязательствах имущественного характера</vt:lpstr>
      <vt:lpstr> Организации обязаны разрабатывать и принимать меры по предупреждению коррупции.   Меры по предупреждению коррупции, принимаемые в организации, включают в себя: 1) определение подразделений или должностных лиц, ответственных за профилактику коррупционных и иных правонарушений; 2) сотрудничество организации с правоохранительными органами; 3) разработку и внедрение в практику стандартов и процедур, направленных на обеспечение добросовестной работы организации; </vt:lpstr>
      <vt:lpstr>Слайд 4</vt:lpstr>
      <vt:lpstr>Слайд 5</vt:lpstr>
      <vt:lpstr>Слайд 6</vt:lpstr>
      <vt:lpstr>Основанием для возникновения конфликта интересов может послужить:</vt:lpstr>
      <vt:lpstr>Основанием для возникновения конфликта интересов может послужить: </vt:lpstr>
      <vt:lpstr>Конфликт интересов по «кругу лиц»</vt:lpstr>
      <vt:lpstr>Типовые ситуации конфликта интересов:</vt:lpstr>
      <vt:lpstr>Типовые ситуации конфликта интересов:</vt:lpstr>
      <vt:lpstr>Порядок действий руководителя при выявлении конфликта интересов</vt:lpstr>
      <vt:lpstr>Порядок уведомления о возникновении либо возможном возникновении конфликта интересов:</vt:lpstr>
      <vt:lpstr>Слайд 14</vt:lpstr>
      <vt:lpstr>Меры по урегулированию и предотвращению конфликта интересов:</vt:lpstr>
      <vt:lpstr>Ответственность за несоблюдение законодательства по противодействию коррупции:</vt:lpstr>
      <vt:lpstr>Примеры ситуаций конфликта интересов</vt:lpstr>
      <vt:lpstr>Примеры ситуаций конфликта интересов</vt:lpstr>
      <vt:lpstr>Примеры ситуаций конфликта интересов</vt:lpstr>
      <vt:lpstr>Слайд 20</vt:lpstr>
      <vt:lpstr>Слайд 21</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denkovaov</dc:creator>
  <cp:lastModifiedBy>rautio</cp:lastModifiedBy>
  <cp:revision>206</cp:revision>
  <cp:lastPrinted>2017-12-15T06:46:43Z</cp:lastPrinted>
  <dcterms:created xsi:type="dcterms:W3CDTF">2017-11-07T04:52:58Z</dcterms:created>
  <dcterms:modified xsi:type="dcterms:W3CDTF">2024-04-04T14:12:03Z</dcterms:modified>
</cp:coreProperties>
</file>